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602" r:id="rId2"/>
    <p:sldId id="588" r:id="rId3"/>
    <p:sldId id="589" r:id="rId4"/>
    <p:sldId id="696" r:id="rId5"/>
    <p:sldId id="697" r:id="rId6"/>
    <p:sldId id="699" r:id="rId7"/>
    <p:sldId id="698" r:id="rId8"/>
    <p:sldId id="702" r:id="rId9"/>
    <p:sldId id="695" r:id="rId10"/>
    <p:sldId id="705" r:id="rId11"/>
    <p:sldId id="592" r:id="rId12"/>
    <p:sldId id="700" r:id="rId13"/>
    <p:sldId id="706" r:id="rId14"/>
    <p:sldId id="703" r:id="rId15"/>
    <p:sldId id="593" r:id="rId16"/>
    <p:sldId id="600" r:id="rId17"/>
    <p:sldId id="601" r:id="rId18"/>
    <p:sldId id="598" r:id="rId19"/>
    <p:sldId id="596" r:id="rId20"/>
    <p:sldId id="603" r:id="rId21"/>
    <p:sldId id="694" r:id="rId22"/>
    <p:sldId id="618" r:id="rId23"/>
    <p:sldId id="628" r:id="rId24"/>
    <p:sldId id="606" r:id="rId25"/>
    <p:sldId id="608" r:id="rId26"/>
    <p:sldId id="692" r:id="rId27"/>
    <p:sldId id="611" r:id="rId28"/>
    <p:sldId id="609" r:id="rId29"/>
    <p:sldId id="619" r:id="rId30"/>
    <p:sldId id="612" r:id="rId31"/>
    <p:sldId id="613" r:id="rId32"/>
    <p:sldId id="614" r:id="rId33"/>
    <p:sldId id="677" r:id="rId34"/>
    <p:sldId id="632" r:id="rId35"/>
    <p:sldId id="630" r:id="rId36"/>
    <p:sldId id="623" r:id="rId37"/>
    <p:sldId id="678" r:id="rId38"/>
    <p:sldId id="622" r:id="rId39"/>
    <p:sldId id="625" r:id="rId40"/>
    <p:sldId id="680" r:id="rId41"/>
    <p:sldId id="681" r:id="rId42"/>
    <p:sldId id="634" r:id="rId43"/>
    <p:sldId id="635" r:id="rId44"/>
    <p:sldId id="682" r:id="rId45"/>
    <p:sldId id="683" r:id="rId46"/>
    <p:sldId id="693" r:id="rId47"/>
    <p:sldId id="684" r:id="rId48"/>
    <p:sldId id="685" r:id="rId49"/>
    <p:sldId id="686" r:id="rId50"/>
    <p:sldId id="651" r:id="rId51"/>
    <p:sldId id="654" r:id="rId52"/>
    <p:sldId id="655" r:id="rId53"/>
    <p:sldId id="653" r:id="rId54"/>
    <p:sldId id="658" r:id="rId55"/>
    <p:sldId id="687" r:id="rId56"/>
    <p:sldId id="661" r:id="rId57"/>
    <p:sldId id="648" r:id="rId58"/>
    <p:sldId id="663" r:id="rId59"/>
    <p:sldId id="665" r:id="rId60"/>
    <p:sldId id="667" r:id="rId61"/>
    <p:sldId id="669" r:id="rId62"/>
    <p:sldId id="689" r:id="rId63"/>
    <p:sldId id="691" r:id="rId64"/>
    <p:sldId id="668" r:id="rId65"/>
    <p:sldId id="671" r:id="rId66"/>
    <p:sldId id="672" r:id="rId67"/>
    <p:sldId id="673" r:id="rId68"/>
    <p:sldId id="70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9933"/>
    <a:srgbClr val="00CC00"/>
    <a:srgbClr val="800080"/>
    <a:srgbClr val="993366"/>
    <a:srgbClr val="00CC99"/>
    <a:srgbClr val="920000"/>
    <a:srgbClr val="A50021"/>
    <a:srgbClr val="99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337D5-972F-4E10-B686-2504883AB4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24EEC-823A-4C4F-9017-34D7D6D7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00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923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50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8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83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854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276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04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19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553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0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832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5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478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469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271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804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278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346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199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18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875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097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093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598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419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39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40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663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9116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842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36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247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559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3285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2977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9518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505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743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8642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5136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612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1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7998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4328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7032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038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5691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1168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5172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7836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5131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207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92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117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70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3242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8325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6480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0042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3598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0437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535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7B8C0B0E-7D79-4407-A145-3C8B02950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A61C2AD-539C-4BE5-840D-C21613C1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4322CC-CDD9-4775-A33C-17C83B0B8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A1AB90-82EF-49B3-9F2E-390A635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65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39F-6C52-4FAB-A8A4-12D10D77F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B57982-1CE3-4FBC-B473-3CF7E4FF9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D1B1FF-D041-44A3-99BC-1DF70F852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30557-41B1-4C8D-98DB-741355E3B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882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7C6015-696F-4576-B65B-A2377A42E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79CAAC-4338-40EA-B1B5-4D313C1701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A6538D-1851-4FB7-90EB-E91849D21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AF1B3-62AC-41CD-86AB-56E3BC370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4975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EC122D-0B93-41EB-8445-994C83058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6AF93B-21DD-4DE4-A96C-DD4BF361D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87501-F5C5-4484-86B0-A182FA7CF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5EA12-527C-46B4-B5AC-D2ECEB159A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7917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59944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0"/>
            <a:ext cx="59944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505200"/>
            <a:ext cx="59944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8D4F3EC-6AFE-443C-A84F-9BC69D86F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608D7A3-BF35-4C69-AC6D-E0F551CC3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B4CF114-1DD3-4B90-AB44-12EF2A9AE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532D8-B2EE-4AFF-909D-C15DF78B2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2519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DAF18B-DBFB-44D0-A6B4-DF8D2368F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BD7A74-7349-4317-B3AE-8680C921A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BB21C8-CF91-4B73-8C6C-3CCEFF3A3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B79B0-19F6-4022-8E78-B21F1AEDA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921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5A076-3B30-4493-B0AE-0D7C8FB95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80A71F-EF77-4E42-B50E-583ABF1899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E25A15-AFC0-423E-A97F-833292F35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4E117-015A-41C2-9787-6CCF62209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221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59944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0"/>
            <a:ext cx="59944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04887-C0AC-42A9-AC4B-B74E333E2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DD8E8-5D1C-41D5-B19A-DEECCB6DC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CCD63-7595-4415-B6E1-0EC508FF8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0D5C3-19A2-4755-8CE1-E178142D1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9847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A66813-2CE8-4F83-A795-308D7B48E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404567-3659-4336-AE6C-F74C4BBBF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5A814B-F299-4F3B-8B2F-6A5ED7D87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B3A59-C1AC-48F2-A9B6-7AF7D09F3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3165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248F43-C51C-444C-9C98-7BF74C2780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2FF445-76CC-4EFC-836E-05BDAFD29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97997D-8619-4CA1-8897-87873884C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CE603-CB88-4694-8601-FE8C3E59A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9311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39ABCA-B48E-40BD-8478-D6B9A0BD0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5E39ED-0B16-4F71-A5AD-368C71AD3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3CD531-E2ED-4CC5-AB43-165E1D1C2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ABCE3-BAFF-4BD8-BDAE-C3EA914FC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4092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31B3B-3593-43AA-8B2B-C0E16AB9A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71857-14A2-409B-BA77-069AFB9B63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BC395-A55A-46E3-8AD4-CA2C1821D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E08F-F6D6-4B2A-9D89-19049C897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7703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FA034-35CA-4505-A055-51FE32A08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17DAF-595E-45BB-A68F-4637909CDE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76392-E275-43B6-BF3A-30FDEAEAC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AF8E7-75B9-4557-ADF2-C58B7A8CF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2424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8F4D911-12D7-42FF-89CB-3533242E1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4344D45-733F-42CD-81D0-CCC5B9817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8B8FC1-BBDB-4DEE-8E36-D25A929B86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633E21-4E39-4059-A24A-5ACE02313C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B7922C-6D85-4A56-8A59-9FEC7926C1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539AB4CA-EE3D-476A-81F5-530A3EA26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49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emf"/><Relationship Id="rId4" Type="http://schemas.openxmlformats.org/officeDocument/2006/relationships/image" Target="../media/image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1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FEF6F1-3B6C-469E-B24E-E4D27D068510}"/>
              </a:ext>
            </a:extLst>
          </p:cNvPr>
          <p:cNvGrpSpPr/>
          <p:nvPr/>
        </p:nvGrpSpPr>
        <p:grpSpPr>
          <a:xfrm>
            <a:off x="0" y="0"/>
            <a:ext cx="12192000" cy="6791325"/>
            <a:chOff x="302533" y="-190122"/>
            <a:chExt cx="11353800" cy="6498869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68E4ACE3-7FDE-44B8-9F06-88B204050F13}"/>
                </a:ext>
              </a:extLst>
            </p:cNvPr>
            <p:cNvSpPr txBox="1">
              <a:spLocks/>
            </p:cNvSpPr>
            <p:nvPr/>
          </p:nvSpPr>
          <p:spPr>
            <a:xfrm>
              <a:off x="302533" y="-190122"/>
              <a:ext cx="11353800" cy="649886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b">
              <a:normAutofit fontScale="82500" lnSpcReduction="20000"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endParaRPr lang="en-US" sz="27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5000"/>
                </a:lnSpc>
              </a:pPr>
              <a:endParaRPr lang="en-US" sz="27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5000"/>
                </a:lnSpc>
              </a:pPr>
              <a:r>
                <a:rPr lang="en-US" sz="40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A Quick Introduction to LincSys, Ver 1.0: A Hydraulic Simulation Model for Linear-Move and Center-Pivot Irrigation Systems</a:t>
              </a:r>
            </a:p>
            <a:p>
              <a:endPara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endParaRPr lang="en-US" sz="33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40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D. Zerihun and C.A. Sanchez</a:t>
              </a:r>
            </a:p>
            <a:p>
              <a:pPr>
                <a:lnSpc>
                  <a:spcPct val="100000"/>
                </a:lnSpc>
              </a:pPr>
              <a:endParaRPr lang="en-US" sz="33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5000"/>
                </a:lnSpc>
              </a:pPr>
              <a:r>
                <a:rPr lang="en-US" sz="40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University of Arizona</a:t>
              </a:r>
            </a:p>
            <a:p>
              <a:pPr>
                <a:lnSpc>
                  <a:spcPct val="105000"/>
                </a:lnSpc>
              </a:pPr>
              <a:r>
                <a:rPr lang="en-US" sz="40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Maricopa Agricultural Center</a:t>
              </a:r>
            </a:p>
            <a:p>
              <a:pPr>
                <a:lnSpc>
                  <a:spcPct val="105000"/>
                </a:lnSpc>
              </a:pPr>
              <a:r>
                <a:rPr lang="en-US" sz="40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Maricopa, AZ</a:t>
              </a:r>
            </a:p>
            <a:p>
              <a:endPara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endParaRPr>
            </a:p>
          </p:txBody>
        </p:sp>
        <p:graphicFrame>
          <p:nvGraphicFramePr>
            <p:cNvPr id="1026" name="Object 5">
              <a:extLst>
                <a:ext uri="{FF2B5EF4-FFF2-40B4-BE49-F238E27FC236}">
                  <a16:creationId xmlns:a16="http://schemas.microsoft.com/office/drawing/2014/main" id="{14E9985A-124A-470F-9141-837711A31C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0300161"/>
                </p:ext>
              </p:extLst>
            </p:nvPr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4560" imgH="698400" progId="Equation.3">
                    <p:embed/>
                  </p:oleObj>
                </mc:Choice>
                <mc:Fallback>
                  <p:oleObj name="Equation" r:id="rId3" imgW="304560" imgH="698400" progId="Equation.3">
                    <p:embed/>
                    <p:pic>
                      <p:nvPicPr>
                        <p:cNvPr id="1026" name="Object 5">
                          <a:extLst>
                            <a:ext uri="{FF2B5EF4-FFF2-40B4-BE49-F238E27FC236}">
                              <a16:creationId xmlns:a16="http://schemas.microsoft.com/office/drawing/2014/main" id="{14E9985A-124A-470F-9141-837711A31C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19BEA24-B05C-4959-859B-EC6251436EF2}"/>
                </a:ext>
              </a:extLst>
            </p:cNvPr>
            <p:cNvGrpSpPr/>
            <p:nvPr/>
          </p:nvGrpSpPr>
          <p:grpSpPr>
            <a:xfrm>
              <a:off x="4737980" y="2005986"/>
              <a:ext cx="2716040" cy="1627361"/>
              <a:chOff x="19615" y="2910001"/>
              <a:chExt cx="2716040" cy="194131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8D0C3A3-80FE-4B71-9471-EFCE4F774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15" y="2910001"/>
                <a:ext cx="2716040" cy="19413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" name="Picture 3" descr="A picture containing sky, grass, outdoor, water&#10;&#10;Description automatically generated">
                <a:extLst>
                  <a:ext uri="{FF2B5EF4-FFF2-40B4-BE49-F238E27FC236}">
                    <a16:creationId xmlns:a16="http://schemas.microsoft.com/office/drawing/2014/main" id="{839A9E5F-F8F9-4ACA-AD51-BF7997FED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5007" y="2910001"/>
                <a:ext cx="1000648" cy="7152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909934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703" y="366517"/>
            <a:ext cx="1482778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Overview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730" y="6358855"/>
            <a:ext cx="2385269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Modules of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LincSys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DF5A47-5CF5-4DD0-AEE1-0B6DBFAD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356" y="5087436"/>
            <a:ext cx="6441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Computes the lateral-wide distribution of emitter discharges and nodal heads along with an array 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     of additional output parameters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490927-CAD7-47A8-AD63-646B45CE1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974" y="410379"/>
            <a:ext cx="4981748" cy="5856198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innerShdw blurRad="63500" dist="50800" dir="8100000">
              <a:schemeClr val="accent5">
                <a:lumMod val="75000"/>
                <a:alpha val="93000"/>
              </a:schemeClr>
            </a:innerShdw>
          </a:effec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5CA11B03-1131-48FB-A376-3AAA319CF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145"/>
            <a:ext cx="710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The GUI consists of a tabbed form with four windows </a:t>
            </a:r>
            <a:r>
              <a:rPr lang="en-US" altLang="en-US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528FBD-480A-4E71-84FB-534E388F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056" y="1523255"/>
            <a:ext cx="3337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Systems-Projects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E587AB1-01B4-4E61-854E-0791D2C11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356" y="1864112"/>
            <a:ext cx="1952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Input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99A17F3-91C6-446A-ADFC-F512B0B6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356" y="2202666"/>
            <a:ext cx="2790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Output and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4CCA582-176F-42F3-875E-240F3E537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356" y="2561877"/>
            <a:ext cx="31128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Charts tabpages</a:t>
            </a:r>
            <a:endParaRPr lang="en-US" altLang="en-US" sz="18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5656A41-6134-4927-B601-428DD67D2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7" y="3775866"/>
            <a:ext cx="6441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The hydraulic simulation module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250156E-30A8-48AE-87A1-92F0EFFD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450" y="4227866"/>
            <a:ext cx="64415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 standalone numerical model that solves the continuity and energy balance equations for 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     one-dimensional steady flow in pipes </a:t>
            </a:r>
          </a:p>
          <a:p>
            <a:pPr marL="1943100" lvl="3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8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39BC5B85-3940-4B30-BBC8-41C6F6A3FC88}"/>
              </a:ext>
            </a:extLst>
          </p:cNvPr>
          <p:cNvSpPr/>
          <p:nvPr/>
        </p:nvSpPr>
        <p:spPr bwMode="auto">
          <a:xfrm>
            <a:off x="6519" y="6481169"/>
            <a:ext cx="3020016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Chapters 1 and 4 of the user manual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DEDCE66-39C7-46C0-B8E3-B1B12F5756B1}"/>
              </a:ext>
            </a:extLst>
          </p:cNvPr>
          <p:cNvSpPr/>
          <p:nvPr/>
        </p:nvSpPr>
        <p:spPr bwMode="auto">
          <a:xfrm rot="21319766">
            <a:off x="2721880" y="2349429"/>
            <a:ext cx="3719119" cy="1416350"/>
          </a:xfrm>
          <a:prstGeom prst="cloudCallout">
            <a:avLst>
              <a:gd name="adj1" fmla="val 68773"/>
              <a:gd name="adj2" fmla="val 27102"/>
            </a:avLst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Lef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tabpage (window) 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designed to provide access to a set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program functionalities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B86C6668-41C0-43F3-B813-4B022CF0EFBC}"/>
              </a:ext>
            </a:extLst>
          </p:cNvPr>
          <p:cNvSpPr/>
          <p:nvPr/>
        </p:nvSpPr>
        <p:spPr bwMode="auto">
          <a:xfrm>
            <a:off x="2670390" y="2112151"/>
            <a:ext cx="5608573" cy="1697000"/>
          </a:xfrm>
          <a:prstGeom prst="cloudCallout">
            <a:avLst>
              <a:gd name="adj1" fmla="val -68455"/>
              <a:gd name="adj2" fmla="val -85956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The user interface was developed with the basic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programming language in the MS Visual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tudio Integrated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Development Environment (MS 2019) and is based 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the Windows Forms for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.Net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Framework Ver. 4.8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80DC22C-469F-4B62-82DD-1133411F93CF}"/>
              </a:ext>
            </a:extLst>
          </p:cNvPr>
          <p:cNvSpPr/>
          <p:nvPr/>
        </p:nvSpPr>
        <p:spPr bwMode="auto">
          <a:xfrm>
            <a:off x="5847127" y="4600107"/>
            <a:ext cx="5362599" cy="1304352"/>
          </a:xfrm>
          <a:prstGeom prst="cloudCallout">
            <a:avLst>
              <a:gd name="adj1" fmla="val -103039"/>
              <a:gd name="adj2" fmla="val -82035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The hydraulic module was developed with a C++ programming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 in the MS Visual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tudio Environment (MS 2017)</a:t>
            </a:r>
          </a:p>
        </p:txBody>
      </p:sp>
    </p:spTree>
    <p:extLst>
      <p:ext uri="{BB962C8B-B14F-4D97-AF65-F5344CB8AC3E}">
        <p14:creationId xmlns:p14="http://schemas.microsoft.com/office/powerpoint/2010/main" val="2742530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703" y="409638"/>
            <a:ext cx="1482778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Overview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7247" y="6367244"/>
            <a:ext cx="3204752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and data flow chart </a:t>
            </a:r>
          </a:p>
          <a:p>
            <a:pPr eaLnBrk="1" hangingPunct="1"/>
            <a:endParaRPr lang="en-US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5AF3A-7901-473E-A387-7C362248C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48" y="1157681"/>
            <a:ext cx="10740704" cy="5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66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288F297-27BC-4420-9B18-81DAAAFC5391}"/>
              </a:ext>
            </a:extLst>
          </p:cNvPr>
          <p:cNvSpPr/>
          <p:nvPr/>
        </p:nvSpPr>
        <p:spPr bwMode="auto">
          <a:xfrm>
            <a:off x="3808176" y="4045487"/>
            <a:ext cx="5281387" cy="1803339"/>
          </a:xfrm>
          <a:prstGeom prst="cloudCallout">
            <a:avLst>
              <a:gd name="adj1" fmla="val -63638"/>
              <a:gd name="adj2" fmla="val -145385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 : A prv is a pressure regulator that is designed to reduce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inlet pressure to a preset outlet pressure, provided the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inlet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pressure is within a manufacturer recommended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281" y="379934"/>
            <a:ext cx="3340658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LincSys</a:t>
            </a:r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an overview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5326" y="6367244"/>
            <a:ext cx="3326675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 configuration options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490A006-C9A9-43AB-A399-B9324C7F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201942"/>
            <a:ext cx="11041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   </a:t>
            </a:r>
            <a:r>
              <a:rPr lang="en-US" altLang="en-US" b="1" dirty="0">
                <a:latin typeface="Arial" panose="020B0604020202020204" pitchFamily="34" charset="0"/>
              </a:rPr>
              <a:t>LincSys</a:t>
            </a:r>
            <a:r>
              <a:rPr lang="en-US" altLang="en-US" dirty="0">
                <a:latin typeface="Arial" panose="020B0604020202020204" pitchFamily="34" charset="0"/>
              </a:rPr>
              <a:t> can simulate the hydraulics of laterals with three different outlet </a:t>
            </a:r>
          </a:p>
          <a:p>
            <a:pPr lvl="1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 discharge metering configurations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B63BBA52-6104-47B7-925B-32EB1132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34" y="3769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58A51A4-BFC3-4DE0-9B8E-7610D3DA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7286"/>
            <a:ext cx="872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Droptube-Prv-Emitter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configuration option: </a:t>
            </a:r>
            <a:r>
              <a:rPr lang="en-US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droptube, pressure regulator, and emitter assemblies are used as emission devices </a:t>
            </a:r>
          </a:p>
        </p:txBody>
      </p:sp>
    </p:spTree>
    <p:extLst>
      <p:ext uri="{BB962C8B-B14F-4D97-AF65-F5344CB8AC3E}">
        <p14:creationId xmlns:p14="http://schemas.microsoft.com/office/powerpoint/2010/main" val="4292852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281" y="379934"/>
            <a:ext cx="3340658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LincSys</a:t>
            </a:r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an overview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5326" y="6367244"/>
            <a:ext cx="3326675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 configuration options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490A006-C9A9-43AB-A399-B9324C7F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201942"/>
            <a:ext cx="11041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   </a:t>
            </a:r>
            <a:r>
              <a:rPr lang="en-US" altLang="en-US" b="1" dirty="0">
                <a:latin typeface="Arial" panose="020B0604020202020204" pitchFamily="34" charset="0"/>
              </a:rPr>
              <a:t>LincSys</a:t>
            </a:r>
            <a:r>
              <a:rPr lang="en-US" altLang="en-US" dirty="0">
                <a:latin typeface="Arial" panose="020B0604020202020204" pitchFamily="34" charset="0"/>
              </a:rPr>
              <a:t> can simulate the hydraulics of laterals with three different outlet </a:t>
            </a:r>
          </a:p>
          <a:p>
            <a:pPr lvl="1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 discharge metering configurations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B63BBA52-6104-47B7-925B-32EB1132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34" y="3769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58A51A4-BFC3-4DE0-9B8E-7610D3DA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7286"/>
            <a:ext cx="872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Droptube-Prv-Emitter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configuration option: </a:t>
            </a:r>
            <a:r>
              <a:rPr lang="en-US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droptube, pressure regulator, and emitter assemblies are used as emission devices 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3BE76BA-8F09-490F-8286-B6696467B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2685270"/>
            <a:ext cx="8072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Droptube-Emitter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configuration option: </a:t>
            </a:r>
            <a:r>
              <a:rPr lang="en-US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droptubes directly coupled to emitters are used to meter outlet discharges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9E99AA3-6D5C-4232-B029-8FC37E7A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3393254"/>
            <a:ext cx="9267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Emitter-On-Lateral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configuration option: </a:t>
            </a:r>
            <a:r>
              <a:rPr lang="en-US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emitters are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placed directly on lateral outlets</a:t>
            </a:r>
          </a:p>
        </p:txBody>
      </p:sp>
    </p:spTree>
    <p:extLst>
      <p:ext uri="{BB962C8B-B14F-4D97-AF65-F5344CB8AC3E}">
        <p14:creationId xmlns:p14="http://schemas.microsoft.com/office/powerpoint/2010/main" val="2001547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281" y="379934"/>
            <a:ext cx="3340658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LincSys</a:t>
            </a:r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an overview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639" y="6367244"/>
            <a:ext cx="2792362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Advantages of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LincSys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490A006-C9A9-43AB-A399-B9324C7F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1193464"/>
            <a:ext cx="104544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   Advantages of </a:t>
            </a:r>
            <a:r>
              <a:rPr lang="en-US" altLang="en-US" b="1" dirty="0">
                <a:latin typeface="Arial" panose="020B0604020202020204" pitchFamily="34" charset="0"/>
              </a:rPr>
              <a:t>LincSys</a:t>
            </a:r>
            <a:r>
              <a:rPr lang="en-US" altLang="en-US" dirty="0">
                <a:latin typeface="Arial" panose="020B0604020202020204" pitchFamily="34" charset="0"/>
              </a:rPr>
              <a:t> compared to earlier center-pivot and linear-move </a:t>
            </a:r>
          </a:p>
          <a:p>
            <a:pPr lvl="1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hydraulic models are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B63BBA52-6104-47B7-925B-32EB1132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34" y="3769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58A51A4-BFC3-4DE0-9B8E-7610D3DA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8322" y="1876263"/>
            <a:ext cx="8577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takes into account the effects of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9E99AA3-6D5C-4232-B029-8FC37E7A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8322" y="3257134"/>
            <a:ext cx="9267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sufficient flexibility to accommodate variabilities in lateral hydraulic and geometric parameters and field slopes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B2315C7-581B-460B-8642-E4625F0C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17" y="2181427"/>
            <a:ext cx="723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 geometry and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6D44F3F-F92D-40D8-AEDB-CA72D7A71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16" y="2499491"/>
            <a:ext cx="7234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system components (namely, pressure regulators and droptubes)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2FFDE5B-CBE3-4CF3-9BDA-EB44D71B1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0818"/>
            <a:ext cx="8724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on lateral hydraulics</a:t>
            </a:r>
          </a:p>
        </p:txBody>
      </p:sp>
    </p:spTree>
    <p:extLst>
      <p:ext uri="{BB962C8B-B14F-4D97-AF65-F5344CB8AC3E}">
        <p14:creationId xmlns:p14="http://schemas.microsoft.com/office/powerpoint/2010/main" val="4255338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4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703" y="403396"/>
            <a:ext cx="3435236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Installation of </a:t>
            </a:r>
            <a:r>
              <a:rPr lang="en-US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LincSys</a:t>
            </a:r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287" y="6367244"/>
            <a:ext cx="4027714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Hardware and software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74D0E-D38F-4BCC-AAC8-51F6C0DBB215}"/>
              </a:ext>
            </a:extLst>
          </p:cNvPr>
          <p:cNvSpPr txBox="1"/>
          <p:nvPr/>
        </p:nvSpPr>
        <p:spPr>
          <a:xfrm>
            <a:off x="809720" y="3694591"/>
            <a:ext cx="887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Necessary 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MS Visual Studio .Net Framework 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utilities are installed along with the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      core executable files of 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LincSys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, thus the model has no requirements for additional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      software accessories  </a:t>
            </a:r>
            <a:endParaRPr lang="en-US" sz="1400" dirty="0">
              <a:solidFill>
                <a:srgbClr val="00CC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3584D2-53EC-456A-BADB-66C0436FF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45499"/>
            <a:ext cx="8878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Hardware requirements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A8F1F5-3239-4337-940A-8237D9E6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60" y="2194804"/>
            <a:ext cx="8878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At installation 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LincSys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may require approximately 120Mb storage space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9C63C37-2DA4-40ED-B164-DA27DE721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34244"/>
            <a:ext cx="6528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System (hardware and software) requirements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F4690-BC71-4E3A-98D9-2FBD3D3540C3}"/>
              </a:ext>
            </a:extLst>
          </p:cNvPr>
          <p:cNvSpPr txBox="1"/>
          <p:nvPr/>
        </p:nvSpPr>
        <p:spPr>
          <a:xfrm>
            <a:off x="809721" y="2717151"/>
            <a:ext cx="8701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requirements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1FAE49C-5CCB-4E50-A6B2-D817B9F3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60" y="1876010"/>
            <a:ext cx="8878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CPU, memory, and graphics hardware requirements of 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LincSys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are basic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4320-505F-4333-8918-98DE9AFC2549}"/>
              </a:ext>
            </a:extLst>
          </p:cNvPr>
          <p:cNvSpPr txBox="1"/>
          <p:nvPr/>
        </p:nvSpPr>
        <p:spPr>
          <a:xfrm>
            <a:off x="809720" y="3094783"/>
            <a:ext cx="870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 LincSys 1.0 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can be run on machines with 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Windows 7.0 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or later releases of the    </a:t>
            </a:r>
          </a:p>
          <a:p>
            <a:pPr lvl="1"/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Windows 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operating system</a:t>
            </a:r>
            <a:endParaRPr lang="en-US" sz="1400" dirty="0">
              <a:solidFill>
                <a:srgbClr val="00CC00"/>
              </a:solidFill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EED9C3A-C785-404E-BD31-9DD0EF4E3AE4}"/>
              </a:ext>
            </a:extLst>
          </p:cNvPr>
          <p:cNvSpPr/>
          <p:nvPr/>
        </p:nvSpPr>
        <p:spPr bwMode="auto">
          <a:xfrm>
            <a:off x="8248991" y="684001"/>
            <a:ext cx="3675306" cy="1200052"/>
          </a:xfrm>
          <a:prstGeom prst="cloudCallout">
            <a:avLst>
              <a:gd name="adj1" fmla="val -77101"/>
              <a:gd name="adj2" fmla="val 50654"/>
            </a:avLst>
          </a:prstGeom>
          <a:gradFill rotWithShape="0">
            <a:gsLst>
              <a:gs pos="98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is unlikely that hardware constraints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would present a limitation to running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most PCs!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6512C70-5A73-459D-AD51-55D9726C50FD}"/>
              </a:ext>
            </a:extLst>
          </p:cNvPr>
          <p:cNvSpPr/>
          <p:nvPr/>
        </p:nvSpPr>
        <p:spPr bwMode="auto">
          <a:xfrm>
            <a:off x="6519" y="6481169"/>
            <a:ext cx="3020016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1.2.3.a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2929676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0" grpId="0"/>
      <p:bldP spid="11" grpId="0"/>
      <p:bldP spid="12" grpId="0"/>
      <p:bldP spid="14" grpId="0"/>
      <p:bldP spid="2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703" y="403396"/>
            <a:ext cx="1782539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Installation 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223" y="6367244"/>
            <a:ext cx="4040777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Pre-installation and installation steps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DF5A47-5CF5-4DD0-AEE1-0B6DBFAD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62839"/>
            <a:ext cx="7475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Installation steps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7D415E-625E-447C-AC11-96C87BC03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86" y="2628653"/>
            <a:ext cx="4653572" cy="3524323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35CA9E9C-7CD0-4151-94C2-E30AB6AA5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4533"/>
            <a:ext cx="5817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Click on the 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Next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button of the dialog box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CD8BB6D-26D9-43C5-8F6B-61392ABB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833" y="3209883"/>
            <a:ext cx="74750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Go to the </a:t>
            </a:r>
            <a:r>
              <a:rPr lang="en-US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LincSys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installation webpage:  </a:t>
            </a:r>
            <a:r>
              <a:rPr lang="en-US" altLang="en-US" sz="1600" u="sng" dirty="0" err="1">
                <a:solidFill>
                  <a:srgbClr val="0070C0"/>
                </a:solidFill>
                <a:latin typeface="Arial" panose="020B0604020202020204" pitchFamily="34" charset="0"/>
              </a:rPr>
              <a:t>url</a:t>
            </a:r>
            <a:r>
              <a:rPr lang="en-US" altLang="en-US" sz="1600" u="sng" dirty="0">
                <a:solidFill>
                  <a:srgbClr val="0070C0"/>
                </a:solidFill>
                <a:latin typeface="Arial" panose="020B0604020202020204" pitchFamily="34" charset="0"/>
              </a:rPr>
              <a:t> to be inserted here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A4B3352-BC74-442E-AF09-D5CFFA253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9134" y="4088118"/>
            <a:ext cx="7933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943100" lvl="3" indent="-3429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This will start the 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Windows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installer package (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Install_LincSys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) </a:t>
            </a:r>
          </a:p>
          <a:p>
            <a:pPr lvl="3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	  and opens the “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Install_LincSys 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set up wizard” dialog box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1A9C0F7-7A34-43AF-8150-185A32093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70680"/>
            <a:ext cx="53732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28650" indent="-28575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 open the “</a:t>
            </a: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</a:rPr>
              <a:t>Select Installation Folder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” dialog box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442ABA97-DE3F-48AE-BEC5-AE8264910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087530"/>
            <a:ext cx="7475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Pre-installation steps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CF5E363-4DA3-42AC-9FA9-932473D3C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35773"/>
            <a:ext cx="8878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Create the installation folder in the hard drive of your PC 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59CEA6D-4136-47DB-8344-F45F254A4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8312"/>
            <a:ext cx="8878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085850" lvl="1" indent="-28575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For example, let us name the installation folder “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LincSys”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9D701CE-9E00-47CC-972D-EE1ABB61E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8098"/>
            <a:ext cx="8878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085850" lvl="1" indent="-28575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Assume the folder “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LincSys”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is created under the “</a:t>
            </a:r>
            <a:r>
              <a:rPr lang="en-US" altLang="en-US" sz="1400" b="1" dirty="0">
                <a:solidFill>
                  <a:srgbClr val="00CC00"/>
                </a:solidFill>
                <a:latin typeface="Arial" panose="020B0604020202020204" pitchFamily="34" charset="0"/>
              </a:rPr>
              <a:t>C:\Programs\” </a:t>
            </a: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directory path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908879D-574A-4B9C-93E6-EF34701AA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833" y="3532055"/>
            <a:ext cx="7475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 start installing </a:t>
            </a:r>
            <a:r>
              <a:rPr lang="en-US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LincSys 1.0 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in your PC click on the link:</a:t>
            </a:r>
            <a:r>
              <a:rPr lang="en-US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339933"/>
                </a:solidFill>
                <a:latin typeface="Arial" panose="020B0604020202020204" pitchFamily="34" charset="0"/>
              </a:rPr>
              <a:t>Install_LincSys</a:t>
            </a:r>
            <a:endParaRPr lang="en-US" altLang="en-US" sz="1600" dirty="0">
              <a:solidFill>
                <a:srgbClr val="3399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703" y="403396"/>
            <a:ext cx="1782539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Installation 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123" y="6367244"/>
            <a:ext cx="2074876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Installation folder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17D6185-C53F-457E-80B6-6263CD726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14" y="1844046"/>
            <a:ext cx="627048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085850" lvl="1" indent="-28575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Click on the </a:t>
            </a:r>
            <a:r>
              <a:rPr lang="en-US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Browse…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button and select the directory path where the </a:t>
            </a:r>
            <a:r>
              <a:rPr lang="en-US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LincSys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software package is to be placed </a:t>
            </a: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</a:rPr>
              <a:t>(Note: </a:t>
            </a:r>
            <a:r>
              <a:rPr lang="en-US" altLang="en-US" sz="1400" dirty="0">
                <a:solidFill>
                  <a:srgbClr val="00B050"/>
                </a:solidFill>
                <a:latin typeface="Arial" panose="020B0604020202020204" pitchFamily="34" charset="0"/>
              </a:rPr>
              <a:t>the currently selected directory path is “C:\Programs\LincSys”)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85840D1-EA9C-443E-9B5C-451E96C5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10748"/>
            <a:ext cx="5794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Click on the </a:t>
            </a:r>
            <a:r>
              <a:rPr lang="en-US" altLang="en-US" b="1" dirty="0">
                <a:latin typeface="Arial" panose="020B0604020202020204" pitchFamily="34" charset="0"/>
              </a:rPr>
              <a:t>Next</a:t>
            </a:r>
            <a:r>
              <a:rPr lang="en-US" altLang="en-US" dirty="0">
                <a:latin typeface="Arial" panose="020B0604020202020204" pitchFamily="34" charset="0"/>
              </a:rPr>
              <a:t> button of the dialog box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D6ECB53-1A81-4E39-8A8C-952ED977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2338"/>
            <a:ext cx="67990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To specify the installation path in the “</a:t>
            </a:r>
            <a:r>
              <a:rPr lang="en-US" altLang="en-US" dirty="0">
                <a:solidFill>
                  <a:srgbClr val="00CC00"/>
                </a:solidFill>
                <a:latin typeface="Arial" panose="020B0604020202020204" pitchFamily="34" charset="0"/>
              </a:rPr>
              <a:t>Select Installation Folder</a:t>
            </a:r>
            <a:r>
              <a:rPr lang="en-US" altLang="en-US" dirty="0">
                <a:latin typeface="Arial" panose="020B0604020202020204" pitchFamily="34" charset="0"/>
              </a:rPr>
              <a:t>” dialog box</a:t>
            </a:r>
            <a:endParaRPr lang="en-US" alt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CAF43C0-89F1-4438-91AE-F0E41680B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12333"/>
            <a:ext cx="6270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085850" lvl="1" indent="-28575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Use the radio button controls to specify whether the software is to be used only by yourself or anyone who uses your PC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AADAD75-6B4E-4618-ABB5-44E1AAA51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1386"/>
            <a:ext cx="53293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085850" lvl="1" indent="-28575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 open the “</a:t>
            </a: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</a:rPr>
              <a:t>Confirm Installation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” dialog box</a:t>
            </a:r>
            <a:endParaRPr lang="en-US" altLang="en-US" sz="16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4BC17-7E10-4C9F-B45D-5E25C496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833" y="1666587"/>
            <a:ext cx="49434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7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703" y="403396"/>
            <a:ext cx="1782539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Installation 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337" y="6367244"/>
            <a:ext cx="2899954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Confirm, start installation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74D0E-D38F-4BCC-AAC8-51F6C0DBB215}"/>
              </a:ext>
            </a:extLst>
          </p:cNvPr>
          <p:cNvSpPr txBox="1"/>
          <p:nvPr/>
        </p:nvSpPr>
        <p:spPr>
          <a:xfrm>
            <a:off x="116715" y="1525049"/>
            <a:ext cx="623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starts and the dialog box that displays the progress of installation will come into view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8716E-6E68-403B-AE1D-7FBFE60C7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619" y="1157419"/>
            <a:ext cx="4905375" cy="403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AD3A9-2B2A-44D4-B8B8-431DE4D5F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851354"/>
            <a:ext cx="4857750" cy="3636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F8A7D5-330D-4558-AE01-C8C81DAA5B91}"/>
              </a:ext>
            </a:extLst>
          </p:cNvPr>
          <p:cNvSpPr txBox="1"/>
          <p:nvPr/>
        </p:nvSpPr>
        <p:spPr>
          <a:xfrm>
            <a:off x="157008" y="1124939"/>
            <a:ext cx="591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button to confirm installation 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BE23B7DB-9CF3-43EC-AFBC-E3F5A9396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43" y="2206706"/>
            <a:ext cx="255632" cy="547766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200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53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703" y="403396"/>
            <a:ext cx="1782539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Installation 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930" y="6367244"/>
            <a:ext cx="2508069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Installation complete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DF5A47-5CF5-4DD0-AEE1-0B6DBFAD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25108"/>
            <a:ext cx="495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Installation complete?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74D0E-D38F-4BCC-AAC8-51F6C0DBB215}"/>
              </a:ext>
            </a:extLst>
          </p:cNvPr>
          <p:cNvSpPr txBox="1"/>
          <p:nvPr/>
        </p:nvSpPr>
        <p:spPr>
          <a:xfrm>
            <a:off x="267703" y="2584548"/>
            <a:ext cx="6434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successful completion of installation, the “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Complete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dialog box automatically appears on the screen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EDC2C2-DDA8-44DE-B2FA-B93BD8971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635" y="1557122"/>
            <a:ext cx="4953000" cy="4029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2CBD38-2629-4E5B-A814-D634D0BE903F}"/>
              </a:ext>
            </a:extLst>
          </p:cNvPr>
          <p:cNvSpPr txBox="1"/>
          <p:nvPr/>
        </p:nvSpPr>
        <p:spPr>
          <a:xfrm>
            <a:off x="267703" y="3259723"/>
            <a:ext cx="643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successfully installed in your PC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C7218-F9D6-4F0F-9320-8D5F7225464F}"/>
              </a:ext>
            </a:extLst>
          </p:cNvPr>
          <p:cNvSpPr txBox="1"/>
          <p:nvPr/>
        </p:nvSpPr>
        <p:spPr>
          <a:xfrm>
            <a:off x="267703" y="3710758"/>
            <a:ext cx="643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button to exit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wizard</a:t>
            </a:r>
          </a:p>
        </p:txBody>
      </p:sp>
    </p:spTree>
    <p:extLst>
      <p:ext uri="{BB962C8B-B14F-4D97-AF65-F5344CB8AC3E}">
        <p14:creationId xmlns:p14="http://schemas.microsoft.com/office/powerpoint/2010/main" val="1839847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894" y="294060"/>
            <a:ext cx="1057982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Outline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838899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AutoShape 19">
            <a:extLst>
              <a:ext uri="{FF2B5EF4-FFF2-40B4-BE49-F238E27FC236}">
                <a16:creationId xmlns:a16="http://schemas.microsoft.com/office/drawing/2014/main" id="{F843DC7E-F75B-4DFA-AFD3-8DD320D7A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852" y="6367244"/>
            <a:ext cx="1412147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Outline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DCE885-25B3-4EF5-93A1-3B5C5E90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2994"/>
            <a:ext cx="830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Overview</a:t>
            </a:r>
            <a:endParaRPr lang="en-US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886FE93-ADE9-45C2-AF5E-F1C4FBEC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27008"/>
            <a:ext cx="9968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 Linear-move and center-pivot irrigation systems</a:t>
            </a:r>
            <a:endParaRPr lang="en-US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048A9F2-0F11-4B41-85FB-FB640CD39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2423"/>
            <a:ext cx="3567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400" dirty="0">
              <a:latin typeface="Arial" panose="020B0604020202020204" pitchFamily="34" charset="0"/>
            </a:endParaRPr>
          </a:p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 Installation of 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LincSys</a:t>
            </a:r>
            <a:endParaRPr lang="en-US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CAF3F1A-A34B-4F58-8650-A607406D0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9393"/>
            <a:ext cx="3093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 Running 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LincSys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253F29-8486-46D6-A976-30A8681183D3}"/>
              </a:ext>
            </a:extLst>
          </p:cNvPr>
          <p:cNvSpPr/>
          <p:nvPr/>
        </p:nvSpPr>
        <p:spPr>
          <a:xfrm>
            <a:off x="0" y="2784192"/>
            <a:ext cx="47074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  Systems-Projects w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indow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Features, layout, and functionalities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59E7D9-5A2F-4A43-B7C8-58726441D809}"/>
              </a:ext>
            </a:extLst>
          </p:cNvPr>
          <p:cNvSpPr/>
          <p:nvPr/>
        </p:nvSpPr>
        <p:spPr>
          <a:xfrm>
            <a:off x="0" y="3424434"/>
            <a:ext cx="49445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  Input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window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Features, layout, and functionalities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6D8A88-FE11-44D8-A82C-34C995913906}"/>
              </a:ext>
            </a:extLst>
          </p:cNvPr>
          <p:cNvSpPr/>
          <p:nvPr/>
        </p:nvSpPr>
        <p:spPr>
          <a:xfrm>
            <a:off x="0" y="4046887"/>
            <a:ext cx="49445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  Output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window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Features, layout, and functionalities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C2CBDA-83D1-4A58-AF11-69895345F116}"/>
              </a:ext>
            </a:extLst>
          </p:cNvPr>
          <p:cNvSpPr/>
          <p:nvPr/>
        </p:nvSpPr>
        <p:spPr>
          <a:xfrm>
            <a:off x="0" y="4669340"/>
            <a:ext cx="49445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  Charts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window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Features, layout, and functionalities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9642D7-6897-4333-94C3-A83CEE06365F}"/>
              </a:ext>
            </a:extLst>
          </p:cNvPr>
          <p:cNvSpPr/>
          <p:nvPr/>
        </p:nvSpPr>
        <p:spPr>
          <a:xfrm>
            <a:off x="385894" y="5330992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Quick exploration of the installation folder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4D0E5B09-4463-403A-9421-A18228DC1DF3}"/>
              </a:ext>
            </a:extLst>
          </p:cNvPr>
          <p:cNvSpPr/>
          <p:nvPr/>
        </p:nvSpPr>
        <p:spPr bwMode="auto">
          <a:xfrm>
            <a:off x="9004986" y="3584360"/>
            <a:ext cx="2839646" cy="2000484"/>
          </a:xfrm>
          <a:prstGeom prst="cloudCallout">
            <a:avLst>
              <a:gd name="adj1" fmla="val -209783"/>
              <a:gd name="adj2" fmla="val -111384"/>
            </a:avLst>
          </a:prstGeom>
          <a:gradFill>
            <a:gsLst>
              <a:gs pos="99000">
                <a:schemeClr val="accent6">
                  <a:lumMod val="20000"/>
                  <a:lumOff val="80000"/>
                </a:schemeClr>
              </a:gs>
              <a:gs pos="10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703" y="403396"/>
            <a:ext cx="2691442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Running LincSys 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4384" y="6367244"/>
            <a:ext cx="2077616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Running LincSys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DF5A47-5CF5-4DD0-AEE1-0B6DBFAD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03" y="1322852"/>
            <a:ext cx="72009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Following installation, </a:t>
            </a:r>
            <a:r>
              <a:rPr lang="en-US" altLang="en-US" b="1" dirty="0">
                <a:latin typeface="Arial" panose="020B0604020202020204" pitchFamily="34" charset="0"/>
              </a:rPr>
              <a:t>LincSys’</a:t>
            </a:r>
            <a:r>
              <a:rPr lang="en-US" altLang="en-US" dirty="0">
                <a:latin typeface="Arial" panose="020B0604020202020204" pitchFamily="34" charset="0"/>
              </a:rPr>
              <a:t> icon appears in: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CBD38-2629-4E5B-A814-D634D0BE903F}"/>
              </a:ext>
            </a:extLst>
          </p:cNvPr>
          <p:cNvSpPr txBox="1"/>
          <p:nvPr/>
        </p:nvSpPr>
        <p:spPr>
          <a:xfrm>
            <a:off x="0" y="2791155"/>
            <a:ext cx="6434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start LincSys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C7218-F9D6-4F0F-9320-8D5F7225464F}"/>
              </a:ext>
            </a:extLst>
          </p:cNvPr>
          <p:cNvSpPr txBox="1"/>
          <p:nvPr/>
        </p:nvSpPr>
        <p:spPr>
          <a:xfrm>
            <a:off x="533400" y="3116656"/>
            <a:ext cx="643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click on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 in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desktop, 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9AA39-B59B-4C18-B602-B038A9EF3B91}"/>
              </a:ext>
            </a:extLst>
          </p:cNvPr>
          <p:cNvSpPr txBox="1"/>
          <p:nvPr/>
        </p:nvSpPr>
        <p:spPr>
          <a:xfrm>
            <a:off x="533400" y="3415083"/>
            <a:ext cx="643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in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305E9-1BCE-47F0-8715-7F5679DCD6DA}"/>
              </a:ext>
            </a:extLst>
          </p:cNvPr>
          <p:cNvSpPr txBox="1"/>
          <p:nvPr/>
        </p:nvSpPr>
        <p:spPr>
          <a:xfrm>
            <a:off x="-1" y="4148980"/>
            <a:ext cx="643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user interface of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 tabbed form) with the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 enabled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will be opened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B5EF6CD-CA86-46A9-A243-B0071F9AA048}"/>
              </a:ext>
            </a:extLst>
          </p:cNvPr>
          <p:cNvSpPr/>
          <p:nvPr/>
        </p:nvSpPr>
        <p:spPr bwMode="auto">
          <a:xfrm>
            <a:off x="8348342" y="434507"/>
            <a:ext cx="2839646" cy="2254870"/>
          </a:xfrm>
          <a:prstGeom prst="cloudCallout">
            <a:avLst>
              <a:gd name="adj1" fmla="val -165764"/>
              <a:gd name="adj2" fmla="val 12825"/>
            </a:avLst>
          </a:prstGeom>
          <a:gradFill>
            <a:gsLst>
              <a:gs pos="99000">
                <a:schemeClr val="accent6">
                  <a:lumMod val="20000"/>
                  <a:lumOff val="80000"/>
                </a:schemeClr>
              </a:gs>
              <a:gs pos="10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48CA14-D5A8-49A6-B10C-8A993D7D5A81}"/>
              </a:ext>
            </a:extLst>
          </p:cNvPr>
          <p:cNvGrpSpPr/>
          <p:nvPr/>
        </p:nvGrpSpPr>
        <p:grpSpPr>
          <a:xfrm>
            <a:off x="9160612" y="939862"/>
            <a:ext cx="1455848" cy="1264536"/>
            <a:chOff x="9223230" y="1844662"/>
            <a:chExt cx="1455848" cy="12645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D8A4F7-A1D3-48E4-A520-79B163A33874}"/>
                </a:ext>
              </a:extLst>
            </p:cNvPr>
            <p:cNvSpPr txBox="1"/>
            <p:nvPr/>
          </p:nvSpPr>
          <p:spPr>
            <a:xfrm>
              <a:off x="9223230" y="2832199"/>
              <a:ext cx="1455848" cy="276999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10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Windows Desktop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2879C10-AC8B-4678-8CBC-7AC8F977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3223" y="1844662"/>
              <a:ext cx="1240387" cy="98753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F7E6EF-09DD-4B88-BB8B-E6BC73AE40D9}"/>
              </a:ext>
            </a:extLst>
          </p:cNvPr>
          <p:cNvGrpSpPr/>
          <p:nvPr/>
        </p:nvGrpSpPr>
        <p:grpSpPr>
          <a:xfrm>
            <a:off x="9658491" y="4036595"/>
            <a:ext cx="1645002" cy="1067684"/>
            <a:chOff x="9128653" y="3407569"/>
            <a:chExt cx="1645002" cy="1067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BFFECC-2755-4CEE-9454-E67CC3191B35}"/>
                </a:ext>
              </a:extLst>
            </p:cNvPr>
            <p:cNvSpPr txBox="1"/>
            <p:nvPr/>
          </p:nvSpPr>
          <p:spPr>
            <a:xfrm>
              <a:off x="9128653" y="4198254"/>
              <a:ext cx="1645002" cy="276999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10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Windows Start Menu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23BB9CD-6B7B-47E2-BCBC-906C0A101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23230" y="3407569"/>
              <a:ext cx="1400370" cy="790685"/>
            </a:xfrm>
            <a:prstGeom prst="rect">
              <a:avLst/>
            </a:prstGeom>
          </p:spPr>
        </p:pic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099A8726-2B8D-4672-AAD6-101F5528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58" y="1667204"/>
            <a:ext cx="72009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Windows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desktop of your PC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F98037B5-7124-4A4F-A37B-3AB3842FF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58" y="2003122"/>
            <a:ext cx="72009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And the </a:t>
            </a:r>
            <a:r>
              <a:rPr lang="en-US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Windows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start menu</a:t>
            </a:r>
          </a:p>
        </p:txBody>
      </p:sp>
    </p:spTree>
    <p:extLst>
      <p:ext uri="{BB962C8B-B14F-4D97-AF65-F5344CB8AC3E}">
        <p14:creationId xmlns:p14="http://schemas.microsoft.com/office/powerpoint/2010/main" val="83892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/>
      <p:bldP spid="9" grpId="0"/>
      <p:bldP spid="10" grpId="0"/>
      <p:bldP spid="13" grpId="0"/>
      <p:bldP spid="16" grpId="0"/>
      <p:bldP spid="2" grpId="0" animBg="1"/>
      <p:bldP spid="2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931" y="6367244"/>
            <a:ext cx="2489018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Features and layout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048C4B5-B9CB-4631-9C25-AF4E28DE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8" y="1118003"/>
            <a:ext cx="53199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Features, layout, and functionalities of</a:t>
            </a:r>
          </a:p>
          <a:p>
            <a:pPr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 the </a:t>
            </a:r>
            <a:r>
              <a:rPr lang="en-US" altLang="en-US" b="1" dirty="0">
                <a:latin typeface="Arial" panose="020B0604020202020204" pitchFamily="34" charset="0"/>
              </a:rPr>
              <a:t>Systems-Projects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tabpage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F339-E04B-4773-9446-AD0208E84D62}"/>
              </a:ext>
            </a:extLst>
          </p:cNvPr>
          <p:cNvSpPr txBox="1"/>
          <p:nvPr/>
        </p:nvSpPr>
        <p:spPr>
          <a:xfrm>
            <a:off x="785311" y="1880043"/>
            <a:ext cx="475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 is displayed with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tabcontrol highlighted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411E0-E101-4D70-B11A-F0BA538FE2F0}"/>
              </a:ext>
            </a:extLst>
          </p:cNvPr>
          <p:cNvSpPr txBox="1"/>
          <p:nvPr/>
        </p:nvSpPr>
        <p:spPr>
          <a:xfrm>
            <a:off x="785311" y="2792594"/>
            <a:ext cx="473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features a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titlebar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top of the window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02A1E-1D58-4C1F-8664-0B3F32042390}"/>
              </a:ext>
            </a:extLst>
          </p:cNvPr>
          <p:cNvSpPr txBox="1"/>
          <p:nvPr/>
        </p:nvSpPr>
        <p:spPr>
          <a:xfrm>
            <a:off x="785545" y="3212702"/>
            <a:ext cx="4559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body of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 contains user interface controls that allow the selection of a system configuration option and a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project. It also contains the primary access control buttons to the other tabpages 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38EF306D-B02E-4BA0-8F9F-276DA0D946FD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4.3.1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C3ED1A8-AD13-49DB-8186-4EA1BE06A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414" y="359372"/>
            <a:ext cx="3794308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tabpage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0C970-6837-4784-9CE5-4D6CAE63E5EE}"/>
              </a:ext>
            </a:extLst>
          </p:cNvPr>
          <p:cNvSpPr txBox="1"/>
          <p:nvPr/>
        </p:nvSpPr>
        <p:spPr>
          <a:xfrm>
            <a:off x="785311" y="4829955"/>
            <a:ext cx="473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displays a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tatusbar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bottom of the window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6A23F0-EB6A-490C-B4D4-17442995A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692" y="462844"/>
            <a:ext cx="6628258" cy="5904399"/>
          </a:xfrm>
          <a:prstGeom prst="rect">
            <a:avLst/>
          </a:prstGeom>
          <a:gradFill flip="none" rotWithShape="1">
            <a:gsLst>
              <a:gs pos="13000">
                <a:srgbClr val="000076"/>
              </a:gs>
              <a:gs pos="66000">
                <a:srgbClr val="0000FF"/>
              </a:gs>
              <a:gs pos="100000">
                <a:srgbClr val="000076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35597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  <p:bldP spid="12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BF40343-A9B4-497E-BC80-70A9144B2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78" y="462844"/>
            <a:ext cx="6834172" cy="5825059"/>
          </a:xfrm>
          <a:prstGeom prst="rect">
            <a:avLst/>
          </a:prstGeom>
          <a:gradFill flip="none" rotWithShape="1">
            <a:gsLst>
              <a:gs pos="13000">
                <a:srgbClr val="000076"/>
              </a:gs>
              <a:gs pos="66000">
                <a:srgbClr val="0000FF"/>
              </a:gs>
              <a:gs pos="100000">
                <a:srgbClr val="000076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8DC95C77-FF99-4EF4-9EE0-509704CA5BC4}"/>
              </a:ext>
            </a:extLst>
          </p:cNvPr>
          <p:cNvSpPr/>
          <p:nvPr/>
        </p:nvSpPr>
        <p:spPr bwMode="auto">
          <a:xfrm>
            <a:off x="4319131" y="1720393"/>
            <a:ext cx="5044896" cy="2674869"/>
          </a:xfrm>
          <a:prstGeom prst="wave">
            <a:avLst>
              <a:gd name="adj1" fmla="val 12500"/>
              <a:gd name="adj2" fmla="val -157"/>
            </a:avLst>
          </a:prstGeom>
          <a:gradFill flip="none" rotWithShape="1">
            <a:gsLst>
              <a:gs pos="67000">
                <a:schemeClr val="accent2">
                  <a:lumMod val="60000"/>
                  <a:lumOff val="4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eatures and layout common to all tabages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title-bar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at the top  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main body with various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user interface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controls and 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status-bar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at the bottom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BAEFFC22-F2C1-4A1A-9C52-1EBCE04EAA41}"/>
              </a:ext>
            </a:extLst>
          </p:cNvPr>
          <p:cNvSpPr/>
          <p:nvPr/>
        </p:nvSpPr>
        <p:spPr bwMode="auto">
          <a:xfrm flipH="1">
            <a:off x="583460" y="3543784"/>
            <a:ext cx="5360140" cy="2263195"/>
          </a:xfrm>
          <a:prstGeom prst="cloudCallout">
            <a:avLst>
              <a:gd name="adj1" fmla="val -59767"/>
              <a:gd name="adj2" fmla="val 55644"/>
            </a:avLst>
          </a:prstGeom>
          <a:solidFill>
            <a:schemeClr val="accent6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4F20DA3-2CB4-4CF8-8AF7-EDD4946391AD}"/>
              </a:ext>
            </a:extLst>
          </p:cNvPr>
          <p:cNvSpPr/>
          <p:nvPr/>
        </p:nvSpPr>
        <p:spPr bwMode="auto">
          <a:xfrm flipH="1">
            <a:off x="834108" y="1913102"/>
            <a:ext cx="3097161" cy="1250371"/>
          </a:xfrm>
          <a:prstGeom prst="cloudCallout">
            <a:avLst>
              <a:gd name="adj1" fmla="val -130895"/>
              <a:gd name="adj2" fmla="val -133492"/>
            </a:avLst>
          </a:prstGeom>
          <a:solidFill>
            <a:schemeClr val="accent6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DA7E22-0687-4920-B195-CA32E3F2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285" y="358477"/>
            <a:ext cx="3794308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tabpage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11557"/>
              </p:ext>
            </p:extLst>
          </p:nvPr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3249" y="6367244"/>
            <a:ext cx="2758749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Titlebar and </a:t>
            </a:r>
            <a:r>
              <a:rPr lang="en-US" alt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statusbar</a:t>
            </a:r>
            <a:endParaRPr lang="en-US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35D894-9886-48F1-B6E8-D8FC3A7C61EC}"/>
              </a:ext>
            </a:extLst>
          </p:cNvPr>
          <p:cNvSpPr txBox="1"/>
          <p:nvPr/>
        </p:nvSpPr>
        <p:spPr>
          <a:xfrm>
            <a:off x="341145" y="1618250"/>
            <a:ext cx="3857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Titlebar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9C95BE-7D6F-45E7-B5E1-3CFDD62E0861}"/>
              </a:ext>
            </a:extLst>
          </p:cNvPr>
          <p:cNvSpPr txBox="1"/>
          <p:nvPr/>
        </p:nvSpPr>
        <p:spPr>
          <a:xfrm>
            <a:off x="389174" y="3301499"/>
            <a:ext cx="504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Statusbar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45B04-F8AB-4A17-9673-464C816E4576}"/>
              </a:ext>
            </a:extLst>
          </p:cNvPr>
          <p:cNvSpPr txBox="1"/>
          <p:nvPr/>
        </p:nvSpPr>
        <p:spPr>
          <a:xfrm>
            <a:off x="356768" y="1970975"/>
            <a:ext cx="504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icon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F6E91-37FE-47A0-A699-3FF267FDE22B}"/>
              </a:ext>
            </a:extLst>
          </p:cNvPr>
          <p:cNvSpPr txBox="1"/>
          <p:nvPr/>
        </p:nvSpPr>
        <p:spPr>
          <a:xfrm>
            <a:off x="356768" y="2297490"/>
            <a:ext cx="504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name and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FE3778-E0DE-45EC-B329-C502629FFFCA}"/>
              </a:ext>
            </a:extLst>
          </p:cNvPr>
          <p:cNvSpPr txBox="1"/>
          <p:nvPr/>
        </p:nvSpPr>
        <p:spPr>
          <a:xfrm>
            <a:off x="356768" y="2621776"/>
            <a:ext cx="504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Forms controls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3D83EB-8D15-4F4F-9691-1BB1DA3BC386}"/>
              </a:ext>
            </a:extLst>
          </p:cNvPr>
          <p:cNvSpPr txBox="1"/>
          <p:nvPr/>
        </p:nvSpPr>
        <p:spPr>
          <a:xfrm>
            <a:off x="376476" y="3632131"/>
            <a:ext cx="504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active tabpage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DC087-0C6E-4924-9ABC-CFB9CA684F2E}"/>
              </a:ext>
            </a:extLst>
          </p:cNvPr>
          <p:cNvSpPr txBox="1"/>
          <p:nvPr/>
        </p:nvSpPr>
        <p:spPr>
          <a:xfrm>
            <a:off x="376476" y="3967333"/>
            <a:ext cx="50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selected system configuration </a:t>
            </a:r>
          </a:p>
          <a:p>
            <a:pPr lvl="2"/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option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44E3FA-9F53-4F0A-885A-AF6B4550B0EF}"/>
              </a:ext>
            </a:extLst>
          </p:cNvPr>
          <p:cNvSpPr txBox="1"/>
          <p:nvPr/>
        </p:nvSpPr>
        <p:spPr>
          <a:xfrm>
            <a:off x="356768" y="4516696"/>
            <a:ext cx="504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selected project 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3BA2F378-C850-4E95-8734-9E06CEB61743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4.2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7390F2-E285-4274-9FEE-8822C5DB2A63}"/>
              </a:ext>
            </a:extLst>
          </p:cNvPr>
          <p:cNvSpPr txBox="1"/>
          <p:nvPr/>
        </p:nvSpPr>
        <p:spPr>
          <a:xfrm>
            <a:off x="-16791" y="1198919"/>
            <a:ext cx="504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that are informational </a:t>
            </a:r>
            <a:r>
              <a:rPr lang="en-US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BEA9A8-292A-4236-85FD-72964BDFCAA6}"/>
              </a:ext>
            </a:extLst>
          </p:cNvPr>
          <p:cNvSpPr txBox="1"/>
          <p:nvPr/>
        </p:nvSpPr>
        <p:spPr>
          <a:xfrm>
            <a:off x="389174" y="4850616"/>
            <a:ext cx="546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how to activate user interface </a:t>
            </a:r>
          </a:p>
          <a:p>
            <a:pPr lvl="2"/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control buttons from the keyboard</a:t>
            </a:r>
          </a:p>
        </p:txBody>
      </p:sp>
    </p:spTree>
    <p:extLst>
      <p:ext uri="{BB962C8B-B14F-4D97-AF65-F5344CB8AC3E}">
        <p14:creationId xmlns:p14="http://schemas.microsoft.com/office/powerpoint/2010/main" val="1760421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" grpId="0" animBg="1"/>
      <p:bldP spid="44" grpId="0"/>
      <p:bldP spid="45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6FC66-C981-437A-A3E4-007698E27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35" y="491615"/>
            <a:ext cx="7030062" cy="5875623"/>
          </a:xfrm>
          <a:prstGeom prst="rect">
            <a:avLst/>
          </a:prstGeom>
          <a:gradFill>
            <a:gsLst>
              <a:gs pos="0">
                <a:srgbClr val="000076"/>
              </a:gs>
              <a:gs pos="71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4457" y="6367244"/>
            <a:ext cx="1567541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l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Tabcontrols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05A25-A942-4629-A30C-A5AEC0E6BA46}"/>
              </a:ext>
            </a:extLst>
          </p:cNvPr>
          <p:cNvSpPr txBox="1"/>
          <p:nvPr/>
        </p:nvSpPr>
        <p:spPr>
          <a:xfrm>
            <a:off x="-1" y="1166341"/>
            <a:ext cx="531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Tabcontrol bar (consists of four items)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2285062D-8C3A-405D-85D1-11BCF850A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120" y="351936"/>
            <a:ext cx="3896901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 tabpage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558F4-9552-4E0C-8B09-290B9BA93964}"/>
              </a:ext>
            </a:extLst>
          </p:cNvPr>
          <p:cNvSpPr txBox="1"/>
          <p:nvPr/>
        </p:nvSpPr>
        <p:spPr>
          <a:xfrm>
            <a:off x="-39513" y="1570115"/>
            <a:ext cx="5056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FC118-354F-4D28-BDA3-C83979B41542}"/>
              </a:ext>
            </a:extLst>
          </p:cNvPr>
          <p:cNvSpPr txBox="1"/>
          <p:nvPr/>
        </p:nvSpPr>
        <p:spPr>
          <a:xfrm>
            <a:off x="-19588" y="1977820"/>
            <a:ext cx="5056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4DC6EF-9415-49C6-B22A-8461D564E832}"/>
              </a:ext>
            </a:extLst>
          </p:cNvPr>
          <p:cNvSpPr txBox="1"/>
          <p:nvPr/>
        </p:nvSpPr>
        <p:spPr>
          <a:xfrm>
            <a:off x="-19588" y="2385525"/>
            <a:ext cx="5056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8CD582-9FD5-4405-A102-30955909EE53}"/>
              </a:ext>
            </a:extLst>
          </p:cNvPr>
          <p:cNvSpPr txBox="1"/>
          <p:nvPr/>
        </p:nvSpPr>
        <p:spPr>
          <a:xfrm>
            <a:off x="0" y="2792751"/>
            <a:ext cx="5056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F9EEB09-5660-45B1-B4D0-D01049EE253E}"/>
              </a:ext>
            </a:extLst>
          </p:cNvPr>
          <p:cNvSpPr/>
          <p:nvPr/>
        </p:nvSpPr>
        <p:spPr bwMode="auto">
          <a:xfrm>
            <a:off x="1066800" y="3048536"/>
            <a:ext cx="6068884" cy="1459427"/>
          </a:xfrm>
          <a:prstGeom prst="cloudCallout">
            <a:avLst>
              <a:gd name="adj1" fmla="val 45234"/>
              <a:gd name="adj2" fmla="val -18448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Note: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tabcontrols can not be used to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access the respective windows from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tabpage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0994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69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D968D2-6AB2-4112-B341-B1395EDE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349" y="521109"/>
            <a:ext cx="6938648" cy="5846129"/>
          </a:xfrm>
          <a:prstGeom prst="rect">
            <a:avLst/>
          </a:prstGeom>
          <a:gradFill>
            <a:gsLst>
              <a:gs pos="0">
                <a:srgbClr val="000076"/>
              </a:gs>
              <a:gs pos="68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EF0A823-1308-4B50-A740-2D9076B82D69}"/>
              </a:ext>
            </a:extLst>
          </p:cNvPr>
          <p:cNvSpPr/>
          <p:nvPr/>
        </p:nvSpPr>
        <p:spPr bwMode="auto">
          <a:xfrm>
            <a:off x="149137" y="1760183"/>
            <a:ext cx="3565699" cy="2525086"/>
          </a:xfrm>
          <a:prstGeom prst="cloudCallout">
            <a:avLst>
              <a:gd name="adj1" fmla="val 108117"/>
              <a:gd name="adj2" fmla="val -68098"/>
            </a:avLst>
          </a:prstGeom>
          <a:solidFill>
            <a:schemeClr val="accent6">
              <a:alpha val="42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7074" y="6367244"/>
            <a:ext cx="1854924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Toolbar icons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482" y="1268412"/>
            <a:ext cx="6014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Toolbar (has five icons, functions from </a:t>
            </a:r>
          </a:p>
          <a:p>
            <a:pPr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 left to right are)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F750C-DF3C-47F7-8C67-9C440089A1DF}"/>
              </a:ext>
            </a:extLst>
          </p:cNvPr>
          <p:cNvSpPr txBox="1"/>
          <p:nvPr/>
        </p:nvSpPr>
        <p:spPr>
          <a:xfrm>
            <a:off x="245356" y="1966588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new project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ED689-2BEE-4108-B8BD-7F23570CA0CC}"/>
              </a:ext>
            </a:extLst>
          </p:cNvPr>
          <p:cNvSpPr txBox="1"/>
          <p:nvPr/>
        </p:nvSpPr>
        <p:spPr>
          <a:xfrm>
            <a:off x="245356" y="2322460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a project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87BC6-3C72-4B2B-825E-986FB998FCFF}"/>
              </a:ext>
            </a:extLst>
          </p:cNvPr>
          <p:cNvSpPr txBox="1"/>
          <p:nvPr/>
        </p:nvSpPr>
        <p:spPr>
          <a:xfrm>
            <a:off x="245356" y="2684172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an existing project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47633A-04F3-40B4-A3DB-8EE86F94E9CB}"/>
              </a:ext>
            </a:extLst>
          </p:cNvPr>
          <p:cNvSpPr txBox="1"/>
          <p:nvPr/>
        </p:nvSpPr>
        <p:spPr>
          <a:xfrm>
            <a:off x="258178" y="3401756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CCA54FB-1938-43E6-AD86-45FFBE273CE6}"/>
              </a:ext>
            </a:extLst>
          </p:cNvPr>
          <p:cNvSpPr/>
          <p:nvPr/>
        </p:nvSpPr>
        <p:spPr bwMode="auto">
          <a:xfrm>
            <a:off x="856564" y="3165930"/>
            <a:ext cx="6938648" cy="3581055"/>
          </a:xfrm>
          <a:prstGeom prst="cloudCallout">
            <a:avLst>
              <a:gd name="adj1" fmla="val 31227"/>
              <a:gd name="adj2" fmla="val -8683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Clicking on the Help icon opens the Help menu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What’s This? :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Enables and disables tooltips for most user interface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controls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Manual : 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Displays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LincSys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user manual (a pdf document)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Chapters :</a:t>
            </a:r>
            <a:r>
              <a:rPr lang="en-US" sz="12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Displays each manual chapter as standalone document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for quick reference to a particular topic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Literature :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Displays a selected set of technical literature that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relate to linear-move and center-pivot hydraulics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Information about the program can be accessed with  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this menu item   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15A55E6-A80C-415B-A1D0-480B04A73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532" y="367341"/>
            <a:ext cx="3896901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 tabpage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042D77-DC8E-423D-BDB1-2EFAFDDDB123}"/>
              </a:ext>
            </a:extLst>
          </p:cNvPr>
          <p:cNvSpPr txBox="1"/>
          <p:nvPr/>
        </p:nvSpPr>
        <p:spPr>
          <a:xfrm>
            <a:off x="245356" y="3045884"/>
            <a:ext cx="356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Rename an existing project</a:t>
            </a:r>
          </a:p>
        </p:txBody>
      </p:sp>
    </p:spTree>
    <p:extLst>
      <p:ext uri="{BB962C8B-B14F-4D97-AF65-F5344CB8AC3E}">
        <p14:creationId xmlns:p14="http://schemas.microsoft.com/office/powerpoint/2010/main" val="4082401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  <p:bldP spid="15" grpId="0"/>
      <p:bldP spid="17" grpId="0"/>
      <p:bldP spid="19" grpId="0"/>
      <p:bldP spid="5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526C66-2A27-4000-AC73-425D84696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75" y="629276"/>
            <a:ext cx="6332622" cy="5737968"/>
          </a:xfrm>
          <a:prstGeom prst="rect">
            <a:avLst/>
          </a:prstGeom>
          <a:gradFill>
            <a:gsLst>
              <a:gs pos="0">
                <a:srgbClr val="000076"/>
              </a:gs>
              <a:gs pos="62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120" y="6367244"/>
            <a:ext cx="3230878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System configuration options 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020" y="1467130"/>
            <a:ext cx="557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configuration options </a:t>
            </a:r>
            <a:r>
              <a:rPr lang="en-US" sz="1800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endParaRPr lang="en-US" altLang="en-US" sz="1800" i="1" baseline="300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F750C-DF3C-47F7-8C67-9C440089A1DF}"/>
              </a:ext>
            </a:extLst>
          </p:cNvPr>
          <p:cNvSpPr txBox="1"/>
          <p:nvPr/>
        </p:nvSpPr>
        <p:spPr>
          <a:xfrm>
            <a:off x="288637" y="1869896"/>
            <a:ext cx="337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Droptube-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-Emitter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03AC6E-2FD0-4EA9-9FF8-2DA7AD6FB82B}"/>
              </a:ext>
            </a:extLst>
          </p:cNvPr>
          <p:cNvSpPr/>
          <p:nvPr/>
        </p:nvSpPr>
        <p:spPr>
          <a:xfrm>
            <a:off x="173239" y="386028"/>
            <a:ext cx="4081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A9628D89-D496-41D3-B93E-DF1D966FECFB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4.2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E63A89-8526-4C2C-B220-B8D58996E6A9}"/>
              </a:ext>
            </a:extLst>
          </p:cNvPr>
          <p:cNvGrpSpPr/>
          <p:nvPr/>
        </p:nvGrpSpPr>
        <p:grpSpPr>
          <a:xfrm>
            <a:off x="173239" y="2534283"/>
            <a:ext cx="6081292" cy="1789434"/>
            <a:chOff x="167108" y="2421839"/>
            <a:chExt cx="6081292" cy="2882227"/>
          </a:xfrm>
        </p:grpSpPr>
        <p:graphicFrame>
          <p:nvGraphicFramePr>
            <p:cNvPr id="1026" name="Object 5">
              <a:extLst>
                <a:ext uri="{FF2B5EF4-FFF2-40B4-BE49-F238E27FC236}">
                  <a16:creationId xmlns:a16="http://schemas.microsoft.com/office/drawing/2014/main" id="{14E9985A-124A-470F-9141-837711A31C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9618224"/>
                </p:ext>
              </p:extLst>
            </p:nvPr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1026" name="Object 5">
                          <a:extLst>
                            <a:ext uri="{FF2B5EF4-FFF2-40B4-BE49-F238E27FC236}">
                              <a16:creationId xmlns:a16="http://schemas.microsoft.com/office/drawing/2014/main" id="{14E9985A-124A-470F-9141-837711A31C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2817EA54-FEBD-4EE0-8E57-ABD45C1423D5}"/>
                </a:ext>
              </a:extLst>
            </p:cNvPr>
            <p:cNvSpPr/>
            <p:nvPr/>
          </p:nvSpPr>
          <p:spPr bwMode="auto">
            <a:xfrm>
              <a:off x="167108" y="2421839"/>
              <a:ext cx="5456724" cy="2882227"/>
            </a:xfrm>
            <a:prstGeom prst="cloudCallout">
              <a:avLst>
                <a:gd name="adj1" fmla="val 96767"/>
                <a:gd name="adj2" fmla="val -4006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086887-13AE-4263-9D00-BEC33344DE1F}"/>
                </a:ext>
              </a:extLst>
            </p:cNvPr>
            <p:cNvSpPr txBox="1"/>
            <p:nvPr/>
          </p:nvSpPr>
          <p:spPr>
            <a:xfrm>
              <a:off x="913454" y="3012593"/>
              <a:ext cx="471037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Radio button controls are used to select a system configuration option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The option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Droptube-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Prv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-Emitter</a:t>
              </a:r>
              <a:r>
                <a:rPr kumimoji="0" lang="en-US" sz="1200" b="0" i="0" u="none" strike="noStrike" cap="none" normalizeH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should be selected</a:t>
              </a: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if the system uses droptube, prv, and emitter assembly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as emission device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954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FAA878-5296-46EA-9789-18457DF2B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75" y="619685"/>
            <a:ext cx="6332622" cy="5747553"/>
          </a:xfrm>
          <a:prstGeom prst="rect">
            <a:avLst/>
          </a:prstGeom>
          <a:gradFill>
            <a:gsLst>
              <a:gs pos="0">
                <a:srgbClr val="000076"/>
              </a:gs>
              <a:gs pos="62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020" y="1467130"/>
            <a:ext cx="557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configuration options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F750C-DF3C-47F7-8C67-9C440089A1DF}"/>
              </a:ext>
            </a:extLst>
          </p:cNvPr>
          <p:cNvSpPr txBox="1"/>
          <p:nvPr/>
        </p:nvSpPr>
        <p:spPr>
          <a:xfrm>
            <a:off x="288637" y="1869896"/>
            <a:ext cx="337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Droptube-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-Emitter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03AC6E-2FD0-4EA9-9FF8-2DA7AD6FB82B}"/>
              </a:ext>
            </a:extLst>
          </p:cNvPr>
          <p:cNvSpPr/>
          <p:nvPr/>
        </p:nvSpPr>
        <p:spPr>
          <a:xfrm>
            <a:off x="173239" y="370226"/>
            <a:ext cx="4081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5DBAE370-6D76-47CA-A334-2986155B2D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9259" y="619685"/>
          <a:ext cx="268850" cy="72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698400" progId="Equation.3">
                  <p:embed/>
                </p:oleObj>
              </mc:Choice>
              <mc:Fallback>
                <p:oleObj name="Equation" r:id="rId6" imgW="304560" imgH="698400" progId="Equation.3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5DBAE370-6D76-47CA-A334-2986155B2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259" y="619685"/>
                        <a:ext cx="268850" cy="725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E66DAC3-3DFC-4CF5-AB04-47C31E6FC101}"/>
              </a:ext>
            </a:extLst>
          </p:cNvPr>
          <p:cNvSpPr txBox="1"/>
          <p:nvPr/>
        </p:nvSpPr>
        <p:spPr>
          <a:xfrm>
            <a:off x="288637" y="2240913"/>
            <a:ext cx="3133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Droptube-Emitter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3B7BE7-03C1-4AD4-A8CE-BE7134FB0D55}"/>
              </a:ext>
            </a:extLst>
          </p:cNvPr>
          <p:cNvGrpSpPr/>
          <p:nvPr/>
        </p:nvGrpSpPr>
        <p:grpSpPr>
          <a:xfrm>
            <a:off x="266498" y="2762079"/>
            <a:ext cx="5922761" cy="1465972"/>
            <a:chOff x="28863" y="2671299"/>
            <a:chExt cx="6219537" cy="2882227"/>
          </a:xfrm>
        </p:grpSpPr>
        <p:graphicFrame>
          <p:nvGraphicFramePr>
            <p:cNvPr id="22" name="Object 5">
              <a:extLst>
                <a:ext uri="{FF2B5EF4-FFF2-40B4-BE49-F238E27FC236}">
                  <a16:creationId xmlns:a16="http://schemas.microsoft.com/office/drawing/2014/main" id="{3C806A0A-4B25-40E2-AED7-6CFF9A59CA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8538700"/>
                </p:ext>
              </p:extLst>
            </p:nvPr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1026" name="Object 5">
                          <a:extLst>
                            <a:ext uri="{FF2B5EF4-FFF2-40B4-BE49-F238E27FC236}">
                              <a16:creationId xmlns:a16="http://schemas.microsoft.com/office/drawing/2014/main" id="{14E9985A-124A-470F-9141-837711A31C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7ABB8FA6-8687-4399-B196-E7D7D495FA25}"/>
                </a:ext>
              </a:extLst>
            </p:cNvPr>
            <p:cNvSpPr/>
            <p:nvPr/>
          </p:nvSpPr>
          <p:spPr bwMode="auto">
            <a:xfrm>
              <a:off x="28863" y="2671299"/>
              <a:ext cx="5456724" cy="2882227"/>
            </a:xfrm>
            <a:prstGeom prst="cloudCallout">
              <a:avLst>
                <a:gd name="adj1" fmla="val 102112"/>
                <a:gd name="adj2" fmla="val -37611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27D46A-AD59-4FB7-8285-F0D5D832E196}"/>
                </a:ext>
              </a:extLst>
            </p:cNvPr>
            <p:cNvSpPr txBox="1"/>
            <p:nvPr/>
          </p:nvSpPr>
          <p:spPr>
            <a:xfrm>
              <a:off x="775210" y="3428999"/>
              <a:ext cx="4710377" cy="98696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The option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Droptube-Emitter</a:t>
              </a:r>
              <a:r>
                <a:rPr kumimoji="0" lang="en-US" sz="1200" b="0" i="0" u="none" strike="noStrike" cap="none" normalizeH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should be selected</a:t>
              </a: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if the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system uses droptube coupled directly to emitter as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emission device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19">
            <a:extLst>
              <a:ext uri="{FF2B5EF4-FFF2-40B4-BE49-F238E27FC236}">
                <a16:creationId xmlns:a16="http://schemas.microsoft.com/office/drawing/2014/main" id="{B8EF4F1A-70D6-4D96-ACD7-C659BBAC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120" y="6367244"/>
            <a:ext cx="3230878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System configuration options </a:t>
            </a:r>
          </a:p>
        </p:txBody>
      </p:sp>
    </p:spTree>
    <p:extLst>
      <p:ext uri="{BB962C8B-B14F-4D97-AF65-F5344CB8AC3E}">
        <p14:creationId xmlns:p14="http://schemas.microsoft.com/office/powerpoint/2010/main" val="3046970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D84DCE2-B9AB-4667-A290-CFE78DD72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75" y="629270"/>
            <a:ext cx="6332622" cy="5737968"/>
          </a:xfrm>
          <a:prstGeom prst="rect">
            <a:avLst/>
          </a:prstGeom>
          <a:gradFill>
            <a:gsLst>
              <a:gs pos="0">
                <a:srgbClr val="000076"/>
              </a:gs>
              <a:gs pos="62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3379"/>
            <a:ext cx="557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configuration options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F750C-DF3C-47F7-8C67-9C440089A1DF}"/>
              </a:ext>
            </a:extLst>
          </p:cNvPr>
          <p:cNvSpPr txBox="1"/>
          <p:nvPr/>
        </p:nvSpPr>
        <p:spPr>
          <a:xfrm>
            <a:off x="364546" y="1603131"/>
            <a:ext cx="337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Droptube-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-Emitter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ED689-2BEE-4108-B8BD-7F23570CA0CC}"/>
              </a:ext>
            </a:extLst>
          </p:cNvPr>
          <p:cNvSpPr txBox="1"/>
          <p:nvPr/>
        </p:nvSpPr>
        <p:spPr>
          <a:xfrm>
            <a:off x="364545" y="1944888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Droptube-Emitter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87BC6-3C72-4B2B-825E-986FB998FCFF}"/>
              </a:ext>
            </a:extLst>
          </p:cNvPr>
          <p:cNvSpPr txBox="1"/>
          <p:nvPr/>
        </p:nvSpPr>
        <p:spPr>
          <a:xfrm>
            <a:off x="364545" y="2283442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Emitter-On-Lateral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72DF0-D28E-42DE-9BA5-D3ACE829AF0D}"/>
              </a:ext>
            </a:extLst>
          </p:cNvPr>
          <p:cNvSpPr/>
          <p:nvPr/>
        </p:nvSpPr>
        <p:spPr>
          <a:xfrm>
            <a:off x="173239" y="370066"/>
            <a:ext cx="4081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3333DF3-9C1F-4A9B-8F94-0621526EA173}"/>
              </a:ext>
            </a:extLst>
          </p:cNvPr>
          <p:cNvSpPr/>
          <p:nvPr/>
        </p:nvSpPr>
        <p:spPr bwMode="auto">
          <a:xfrm>
            <a:off x="1607298" y="951068"/>
            <a:ext cx="5653424" cy="1181494"/>
          </a:xfrm>
          <a:prstGeom prst="cloudCallout">
            <a:avLst>
              <a:gd name="adj1" fmla="val 65719"/>
              <a:gd name="adj2" fmla="val 93721"/>
            </a:avLst>
          </a:prstGeom>
          <a:gradFill>
            <a:gsLst>
              <a:gs pos="97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Note:  The default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system configuration option selection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Droptube-</a:t>
            </a:r>
            <a:r>
              <a:rPr kumimoji="0" lang="en-US" sz="12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-Emitter         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162B9E-1FD6-480D-806D-F8265C6AF255}"/>
              </a:ext>
            </a:extLst>
          </p:cNvPr>
          <p:cNvGrpSpPr/>
          <p:nvPr/>
        </p:nvGrpSpPr>
        <p:grpSpPr>
          <a:xfrm>
            <a:off x="173239" y="2585202"/>
            <a:ext cx="5922761" cy="1516663"/>
            <a:chOff x="28863" y="2671299"/>
            <a:chExt cx="6219537" cy="2882227"/>
          </a:xfrm>
        </p:grpSpPr>
        <p:graphicFrame>
          <p:nvGraphicFramePr>
            <p:cNvPr id="24" name="Object 5">
              <a:extLst>
                <a:ext uri="{FF2B5EF4-FFF2-40B4-BE49-F238E27FC236}">
                  <a16:creationId xmlns:a16="http://schemas.microsoft.com/office/drawing/2014/main" id="{4F06B12B-EC9D-4466-A138-E099285675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827067"/>
                </p:ext>
              </p:extLst>
            </p:nvPr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22" name="Object 5">
                          <a:extLst>
                            <a:ext uri="{FF2B5EF4-FFF2-40B4-BE49-F238E27FC236}">
                              <a16:creationId xmlns:a16="http://schemas.microsoft.com/office/drawing/2014/main" id="{3C806A0A-4B25-40E2-AED7-6CFF9A59CA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39D77105-1D7E-4383-9AB3-E9A4AE6C85D8}"/>
                </a:ext>
              </a:extLst>
            </p:cNvPr>
            <p:cNvSpPr/>
            <p:nvPr/>
          </p:nvSpPr>
          <p:spPr bwMode="auto">
            <a:xfrm>
              <a:off x="28863" y="2671299"/>
              <a:ext cx="5456724" cy="2882227"/>
            </a:xfrm>
            <a:prstGeom prst="cloudCallout">
              <a:avLst>
                <a:gd name="adj1" fmla="val 104485"/>
                <a:gd name="adj2" fmla="val -10225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13427E-CC21-4001-A6A5-EFFEEA89E102}"/>
                </a:ext>
              </a:extLst>
            </p:cNvPr>
            <p:cNvSpPr txBox="1"/>
            <p:nvPr/>
          </p:nvSpPr>
          <p:spPr>
            <a:xfrm>
              <a:off x="654501" y="3571795"/>
              <a:ext cx="4710377" cy="122827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The option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Emitter-On-Lateral</a:t>
              </a:r>
              <a:r>
                <a:rPr kumimoji="0" lang="en-US" sz="1200" b="0" i="0" u="none" strike="noStrike" cap="none" normalizeH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should be selected</a:t>
              </a: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if the system uses emitters placed directly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on the lateral as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mission device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Wave 17">
            <a:extLst>
              <a:ext uri="{FF2B5EF4-FFF2-40B4-BE49-F238E27FC236}">
                <a16:creationId xmlns:a16="http://schemas.microsoft.com/office/drawing/2014/main" id="{4CE1D94A-A17C-4094-8F86-F8929A4A9696}"/>
              </a:ext>
            </a:extLst>
          </p:cNvPr>
          <p:cNvSpPr/>
          <p:nvPr/>
        </p:nvSpPr>
        <p:spPr bwMode="auto">
          <a:xfrm>
            <a:off x="1846535" y="1766618"/>
            <a:ext cx="6149148" cy="2528545"/>
          </a:xfrm>
          <a:prstGeom prst="wave">
            <a:avLst>
              <a:gd name="adj1" fmla="val 12500"/>
              <a:gd name="adj2" fmla="val -545"/>
            </a:avLst>
          </a:prstGeom>
          <a:gradFill flip="none" rotWithShape="1">
            <a:gsLst>
              <a:gs pos="71000">
                <a:schemeClr val="accent2">
                  <a:lumMod val="60000"/>
                  <a:lumOff val="4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We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now demonstrate navigation of the user interface with an example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LincSys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 problem. To that end, we will consider a system that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uses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droptube, prv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assembly as an emission device to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meter outlet discharges along the lateral (i.e., we will consider a system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configuration option of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-Prv-Emitter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0668E968-9659-479E-A9E3-647C22AD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120" y="6367244"/>
            <a:ext cx="3230878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System configuration options </a:t>
            </a:r>
          </a:p>
        </p:txBody>
      </p:sp>
    </p:spTree>
    <p:extLst>
      <p:ext uri="{BB962C8B-B14F-4D97-AF65-F5344CB8AC3E}">
        <p14:creationId xmlns:p14="http://schemas.microsoft.com/office/powerpoint/2010/main" val="44292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5" grpId="0"/>
      <p:bldP spid="16" grpId="0"/>
      <p:bldP spid="17" grpId="0"/>
      <p:bldP spid="4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CA1F7D-2B93-4E14-A02E-783C45CF1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124" y="646048"/>
            <a:ext cx="7216874" cy="5737968"/>
          </a:xfrm>
          <a:prstGeom prst="rect">
            <a:avLst/>
          </a:prstGeom>
          <a:gradFill>
            <a:gsLst>
              <a:gs pos="0">
                <a:srgbClr val="000076"/>
              </a:gs>
              <a:gs pos="62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345" y="6367244"/>
            <a:ext cx="2085135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Projects list box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" y="1211947"/>
            <a:ext cx="557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Projects list box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77630D-C991-44AC-909F-2B010B96DA3E}"/>
              </a:ext>
            </a:extLst>
          </p:cNvPr>
          <p:cNvSpPr txBox="1"/>
          <p:nvPr/>
        </p:nvSpPr>
        <p:spPr>
          <a:xfrm>
            <a:off x="355547" y="1598880"/>
            <a:ext cx="452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projects are displayed in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 box in alphabetical order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B3402B1C-6748-40A4-AE56-8AA306A134C6}"/>
              </a:ext>
            </a:extLst>
          </p:cNvPr>
          <p:cNvSpPr/>
          <p:nvPr/>
        </p:nvSpPr>
        <p:spPr bwMode="auto">
          <a:xfrm>
            <a:off x="638250" y="2611819"/>
            <a:ext cx="6460639" cy="2354086"/>
          </a:xfrm>
          <a:prstGeom prst="cloudCallout">
            <a:avLst>
              <a:gd name="adj1" fmla="val 86259"/>
              <a:gd name="adj2" fmla="val -35792"/>
            </a:avLst>
          </a:prstGeom>
          <a:solidFill>
            <a:schemeClr val="accent6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At installation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LincSys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15 sample projects corresponding to each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system configuration option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Note:  The sample project folders contain the input and all the output data files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for the respective projects. However, if a new project is created with the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create new project toolbar icon, then the folder for the new project will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contain only the input data file of the project until a simulation is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conducted  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E38ADF-B2BD-441A-AEFA-AF95CC87C608}"/>
              </a:ext>
            </a:extLst>
          </p:cNvPr>
          <p:cNvSpPr/>
          <p:nvPr/>
        </p:nvSpPr>
        <p:spPr>
          <a:xfrm>
            <a:off x="173239" y="422170"/>
            <a:ext cx="4081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560BB97-5495-43DE-BBEE-373E883545F0}"/>
              </a:ext>
            </a:extLst>
          </p:cNvPr>
          <p:cNvSpPr/>
          <p:nvPr/>
        </p:nvSpPr>
        <p:spPr bwMode="auto">
          <a:xfrm>
            <a:off x="4514051" y="183996"/>
            <a:ext cx="3805860" cy="1851699"/>
          </a:xfrm>
          <a:prstGeom prst="cloudCallout">
            <a:avLst>
              <a:gd name="adj1" fmla="val 78942"/>
              <a:gd name="adj2" fmla="val 92285"/>
            </a:avLst>
          </a:prstGeom>
          <a:gradFill>
            <a:gsLst>
              <a:gs pos="97000">
                <a:schemeClr val="accent6">
                  <a:lumMod val="20000"/>
                  <a:lumOff val="80000"/>
                </a:schemeClr>
              </a:gs>
              <a:gs pos="97000">
                <a:srgbClr val="0000FF">
                  <a:alpha val="33000"/>
                </a:srgbClr>
              </a:gs>
              <a:gs pos="98000">
                <a:srgbClr val="000076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term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used in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refer to all the input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output data files (of a simulation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problem) stored in a folder bearing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name of the project   </a:t>
            </a:r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1974B1D4-F8C6-4794-B5FC-E4BF2F161096}"/>
              </a:ext>
            </a:extLst>
          </p:cNvPr>
          <p:cNvSpPr/>
          <p:nvPr/>
        </p:nvSpPr>
        <p:spPr bwMode="auto">
          <a:xfrm>
            <a:off x="2716775" y="2663929"/>
            <a:ext cx="6290491" cy="2354086"/>
          </a:xfrm>
          <a:prstGeom prst="wave">
            <a:avLst>
              <a:gd name="adj1" fmla="val 12500"/>
              <a:gd name="adj2" fmla="val 1063"/>
            </a:avLst>
          </a:prstGeom>
          <a:gradFill flip="none" rotWithShape="1">
            <a:gsLst>
              <a:gs pos="71000">
                <a:schemeClr val="accent2">
                  <a:lumMod val="60000"/>
                  <a:lumOff val="4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The default project selection is the project at the top of the list in the   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Projects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 box. However, a different selection can be made using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the mouse pointer. If the name of the project to be selected is not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visible in the list box, then the vertical scroll bar can be used to bring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it into view              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5ED8895A-91ED-4745-8B0C-C926649E26F6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4.2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390015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/>
      <p:bldP spid="20" grpId="0" animBg="1"/>
      <p:bldP spid="3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5050A8-4932-4FEE-902F-B8B48C98C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085" y="688264"/>
            <a:ext cx="6862916" cy="5678979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1780" y="6367244"/>
            <a:ext cx="2880221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Current 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LincSys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 project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E38ADF-B2BD-441A-AEFA-AF95CC87C608}"/>
              </a:ext>
            </a:extLst>
          </p:cNvPr>
          <p:cNvSpPr/>
          <p:nvPr/>
        </p:nvSpPr>
        <p:spPr>
          <a:xfrm>
            <a:off x="173239" y="422170"/>
            <a:ext cx="4081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7A30D-8E29-4092-A00D-BBB87BEA63A1}"/>
              </a:ext>
            </a:extLst>
          </p:cNvPr>
          <p:cNvSpPr txBox="1"/>
          <p:nvPr/>
        </p:nvSpPr>
        <p:spPr>
          <a:xfrm>
            <a:off x="0" y="1173988"/>
            <a:ext cx="4723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selected project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3C63D2F-A3C3-42A8-B93C-AB72FF2B9627}"/>
              </a:ext>
            </a:extLst>
          </p:cNvPr>
          <p:cNvSpPr/>
          <p:nvPr/>
        </p:nvSpPr>
        <p:spPr bwMode="auto">
          <a:xfrm>
            <a:off x="442451" y="1833473"/>
            <a:ext cx="5501148" cy="1838092"/>
          </a:xfrm>
          <a:prstGeom prst="cloudCallout">
            <a:avLst>
              <a:gd name="adj1" fmla="val 116726"/>
              <a:gd name="adj2" fmla="val 35044"/>
            </a:avLst>
          </a:prstGeom>
          <a:gradFill>
            <a:gsLst>
              <a:gs pos="95000">
                <a:schemeClr val="accent6">
                  <a:lumMod val="20000"/>
                  <a:lumOff val="80000"/>
                </a:schemeClr>
              </a:gs>
              <a:gs pos="97000">
                <a:srgbClr val="0000FF">
                  <a:alpha val="33000"/>
                </a:srgbClr>
              </a:gs>
              <a:gs pos="98000">
                <a:srgbClr val="000076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As shown in the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 box, for the current example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select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SampleProject_5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the status bar is updated to reflect this selection!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79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829" y="6367244"/>
            <a:ext cx="3375171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Center-pivots and linear-moves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19BFD5A2-746F-4FC2-AFCD-B77953818946}"/>
              </a:ext>
            </a:extLst>
          </p:cNvPr>
          <p:cNvSpPr/>
          <p:nvPr/>
        </p:nvSpPr>
        <p:spPr bwMode="auto">
          <a:xfrm>
            <a:off x="1066800" y="1964265"/>
            <a:ext cx="9595555" cy="2688449"/>
          </a:xfrm>
          <a:prstGeom prst="wave">
            <a:avLst>
              <a:gd name="adj1" fmla="val 12500"/>
              <a:gd name="adj2" fmla="val 0"/>
            </a:avLst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proceeding with the presentation of the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software, we will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quickly touch on the importance, features, and components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linear-move and center-pivot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irrigation systems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EADB949-91BE-483B-9C13-6D51A244A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66" y="365003"/>
            <a:ext cx="712374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600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Linear-move and center-pivot irrigation systems </a:t>
            </a:r>
          </a:p>
        </p:txBody>
      </p:sp>
    </p:spTree>
    <p:extLst>
      <p:ext uri="{BB962C8B-B14F-4D97-AF65-F5344CB8AC3E}">
        <p14:creationId xmlns:p14="http://schemas.microsoft.com/office/powerpoint/2010/main" val="3679100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7FCFE28-DA61-4C75-87D4-28BF609C4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085" y="688264"/>
            <a:ext cx="6862916" cy="5678979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BBF750C-DF3C-47F7-8C67-9C440089A1DF}"/>
              </a:ext>
            </a:extLst>
          </p:cNvPr>
          <p:cNvSpPr txBox="1"/>
          <p:nvPr/>
        </p:nvSpPr>
        <p:spPr>
          <a:xfrm>
            <a:off x="434396" y="1965597"/>
            <a:ext cx="24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D72F909F-2296-460F-BE3D-ABCA29B15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763" y="6367244"/>
            <a:ext cx="2217188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Navigation buttons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D32A86-32EE-415F-83CC-D3213870391A}"/>
              </a:ext>
            </a:extLst>
          </p:cNvPr>
          <p:cNvSpPr/>
          <p:nvPr/>
        </p:nvSpPr>
        <p:spPr>
          <a:xfrm>
            <a:off x="173239" y="376831"/>
            <a:ext cx="4081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5B0C6-0DF1-405E-9981-F23810EA9F12}"/>
              </a:ext>
            </a:extLst>
          </p:cNvPr>
          <p:cNvSpPr txBox="1"/>
          <p:nvPr/>
        </p:nvSpPr>
        <p:spPr>
          <a:xfrm>
            <a:off x="0" y="1270176"/>
            <a:ext cx="505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Tabpages primary access control (navigation) buttons </a:t>
            </a:r>
            <a:r>
              <a:rPr lang="en-US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48E89320-5E9E-417C-AB7A-EC6EB0B1889F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4.2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76571C91-72C2-4B8A-9314-8345C9CD4923}"/>
              </a:ext>
            </a:extLst>
          </p:cNvPr>
          <p:cNvSpPr/>
          <p:nvPr/>
        </p:nvSpPr>
        <p:spPr bwMode="auto">
          <a:xfrm>
            <a:off x="480119" y="2327543"/>
            <a:ext cx="4972413" cy="1296501"/>
          </a:xfrm>
          <a:prstGeom prst="cloudCallout">
            <a:avLst>
              <a:gd name="adj1" fmla="val 90633"/>
              <a:gd name="adj2" fmla="val 142869"/>
            </a:avLst>
          </a:prstGeom>
          <a:gradFill>
            <a:gsLst>
              <a:gs pos="39000">
                <a:schemeClr val="accent6">
                  <a:lumMod val="20000"/>
                  <a:lumOff val="80000"/>
                </a:schemeClr>
              </a:gs>
              <a:gs pos="97000">
                <a:srgbClr val="0000FF">
                  <a:alpha val="33000"/>
                </a:srgbClr>
              </a:gs>
              <a:gs pos="98000">
                <a:srgbClr val="000076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Click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or the “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Alt+i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keys from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keyboard to access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tabpage from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System-Projects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window</a:t>
            </a:r>
          </a:p>
        </p:txBody>
      </p:sp>
    </p:spTree>
    <p:extLst>
      <p:ext uri="{BB962C8B-B14F-4D97-AF65-F5344CB8AC3E}">
        <p14:creationId xmlns:p14="http://schemas.microsoft.com/office/powerpoint/2010/main" val="292910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4A6D42-F2DD-40CB-9009-3D2E1A36A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085" y="688264"/>
            <a:ext cx="6862916" cy="5678979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BBF750C-DF3C-47F7-8C67-9C440089A1DF}"/>
              </a:ext>
            </a:extLst>
          </p:cNvPr>
          <p:cNvSpPr txBox="1"/>
          <p:nvPr/>
        </p:nvSpPr>
        <p:spPr>
          <a:xfrm>
            <a:off x="371250" y="2042632"/>
            <a:ext cx="24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ED689-2BEE-4108-B8BD-7F23570CA0CC}"/>
              </a:ext>
            </a:extLst>
          </p:cNvPr>
          <p:cNvSpPr txBox="1"/>
          <p:nvPr/>
        </p:nvSpPr>
        <p:spPr>
          <a:xfrm>
            <a:off x="371250" y="2407128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263FC-7AD3-40B7-9238-7F95CA01F787}"/>
              </a:ext>
            </a:extLst>
          </p:cNvPr>
          <p:cNvSpPr/>
          <p:nvPr/>
        </p:nvSpPr>
        <p:spPr>
          <a:xfrm>
            <a:off x="173239" y="376831"/>
            <a:ext cx="4081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Systems-Projects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888"/>
            <a:ext cx="57884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Tabpages primary access control (navigation) buttons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9F56BA52-B335-40A8-84C1-38C1A056DF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9912" y="2723986"/>
          <a:ext cx="263090" cy="52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3AE30E1E-1A46-4DF8-9B59-11C10877D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9912" y="2723986"/>
                        <a:ext cx="263090" cy="520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19">
            <a:extLst>
              <a:ext uri="{FF2B5EF4-FFF2-40B4-BE49-F238E27FC236}">
                <a16:creationId xmlns:a16="http://schemas.microsoft.com/office/drawing/2014/main" id="{725A4AF4-853E-4CE5-8B27-13FED8000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771" y="6367244"/>
            <a:ext cx="2245180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Navigation buttons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D12AE28A-9A8F-41B9-B2D0-9A0CF0001228}"/>
              </a:ext>
            </a:extLst>
          </p:cNvPr>
          <p:cNvSpPr/>
          <p:nvPr/>
        </p:nvSpPr>
        <p:spPr bwMode="auto">
          <a:xfrm>
            <a:off x="454190" y="2745682"/>
            <a:ext cx="4741334" cy="1504414"/>
          </a:xfrm>
          <a:prstGeom prst="cloudCallout">
            <a:avLst>
              <a:gd name="adj1" fmla="val 114479"/>
              <a:gd name="adj2" fmla="val 88377"/>
            </a:avLst>
          </a:prstGeom>
          <a:gradFill>
            <a:gsLst>
              <a:gs pos="68000">
                <a:schemeClr val="accent6">
                  <a:lumMod val="20000"/>
                  <a:lumOff val="80000"/>
                </a:schemeClr>
              </a:gs>
              <a:gs pos="97000">
                <a:srgbClr val="0000FF">
                  <a:alpha val="33000"/>
                </a:srgbClr>
              </a:gs>
              <a:gs pos="98000">
                <a:srgbClr val="000076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Click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or use the “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Alt+o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keys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from the keyboard to access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tabpage from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System-Projects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window</a:t>
            </a:r>
          </a:p>
        </p:txBody>
      </p:sp>
    </p:spTree>
    <p:extLst>
      <p:ext uri="{BB962C8B-B14F-4D97-AF65-F5344CB8AC3E}">
        <p14:creationId xmlns:p14="http://schemas.microsoft.com/office/powerpoint/2010/main" val="1215401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3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963856C-5F0D-4522-8B69-7C6483DF2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085" y="688264"/>
            <a:ext cx="6862916" cy="5678979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2" y="1285575"/>
            <a:ext cx="4868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Tabpages primary access control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(navigation) buttons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F750C-DF3C-47F7-8C67-9C440089A1DF}"/>
              </a:ext>
            </a:extLst>
          </p:cNvPr>
          <p:cNvSpPr txBox="1"/>
          <p:nvPr/>
        </p:nvSpPr>
        <p:spPr>
          <a:xfrm>
            <a:off x="327383" y="1991476"/>
            <a:ext cx="24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ED689-2BEE-4108-B8BD-7F23570CA0CC}"/>
              </a:ext>
            </a:extLst>
          </p:cNvPr>
          <p:cNvSpPr txBox="1"/>
          <p:nvPr/>
        </p:nvSpPr>
        <p:spPr>
          <a:xfrm>
            <a:off x="314697" y="2367823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87BC6-3C72-4B2B-825E-986FB998FCFF}"/>
              </a:ext>
            </a:extLst>
          </p:cNvPr>
          <p:cNvSpPr txBox="1"/>
          <p:nvPr/>
        </p:nvSpPr>
        <p:spPr>
          <a:xfrm>
            <a:off x="314697" y="2739316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E3E05F-AD57-43D9-846D-416B7D0BD36F}"/>
              </a:ext>
            </a:extLst>
          </p:cNvPr>
          <p:cNvSpPr/>
          <p:nvPr/>
        </p:nvSpPr>
        <p:spPr>
          <a:xfrm>
            <a:off x="173239" y="376831"/>
            <a:ext cx="4081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Systems-Projects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AutoShape 19">
            <a:extLst>
              <a:ext uri="{FF2B5EF4-FFF2-40B4-BE49-F238E27FC236}">
                <a16:creationId xmlns:a16="http://schemas.microsoft.com/office/drawing/2014/main" id="{C21F5CC0-6F1E-4500-B97D-C0528C9E4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9110" y="6367244"/>
            <a:ext cx="2263839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Navigation buttons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79919998-C7F1-49DE-8746-2289F92A5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3189" y="3846082"/>
          <a:ext cx="263090" cy="57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9F56BA52-B335-40A8-84C1-38C1A056DF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189" y="3846082"/>
                        <a:ext cx="263090" cy="573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29366E4-D1B2-48FE-B5AA-5D233CF31AEA}"/>
              </a:ext>
            </a:extLst>
          </p:cNvPr>
          <p:cNvSpPr/>
          <p:nvPr/>
        </p:nvSpPr>
        <p:spPr bwMode="auto">
          <a:xfrm>
            <a:off x="390195" y="3093875"/>
            <a:ext cx="5458178" cy="1504414"/>
          </a:xfrm>
          <a:prstGeom prst="cloudCallout">
            <a:avLst>
              <a:gd name="adj1" fmla="val 110710"/>
              <a:gd name="adj2" fmla="val 66422"/>
            </a:avLst>
          </a:prstGeom>
          <a:gradFill>
            <a:gsLst>
              <a:gs pos="96000">
                <a:schemeClr val="accent6">
                  <a:lumMod val="20000"/>
                  <a:lumOff val="80000"/>
                </a:schemeClr>
              </a:gs>
              <a:gs pos="97000">
                <a:srgbClr val="0000FF">
                  <a:alpha val="33000"/>
                </a:srgbClr>
              </a:gs>
              <a:gs pos="98000">
                <a:srgbClr val="000076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Click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Charts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 or use the “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Alt+c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keys from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keyboard to access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tabpage from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System-Projects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window</a:t>
            </a:r>
          </a:p>
        </p:txBody>
      </p:sp>
    </p:spTree>
    <p:extLst>
      <p:ext uri="{BB962C8B-B14F-4D97-AF65-F5344CB8AC3E}">
        <p14:creationId xmlns:p14="http://schemas.microsoft.com/office/powerpoint/2010/main" val="75542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5" grpId="0"/>
      <p:bldP spid="16" grpId="0"/>
      <p:bldP spid="17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11A369-DFF6-41BD-93C3-ADA76790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085" y="688264"/>
            <a:ext cx="6862916" cy="5678979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2" y="1285575"/>
            <a:ext cx="4868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Tabpages primary access control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(navigation) buttons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F750C-DF3C-47F7-8C67-9C440089A1DF}"/>
              </a:ext>
            </a:extLst>
          </p:cNvPr>
          <p:cNvSpPr txBox="1"/>
          <p:nvPr/>
        </p:nvSpPr>
        <p:spPr>
          <a:xfrm>
            <a:off x="327384" y="2016248"/>
            <a:ext cx="24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ED689-2BEE-4108-B8BD-7F23570CA0CC}"/>
              </a:ext>
            </a:extLst>
          </p:cNvPr>
          <p:cNvSpPr txBox="1"/>
          <p:nvPr/>
        </p:nvSpPr>
        <p:spPr>
          <a:xfrm>
            <a:off x="327383" y="2377589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87BC6-3C72-4B2B-825E-986FB998FCFF}"/>
              </a:ext>
            </a:extLst>
          </p:cNvPr>
          <p:cNvSpPr txBox="1"/>
          <p:nvPr/>
        </p:nvSpPr>
        <p:spPr>
          <a:xfrm>
            <a:off x="327382" y="2740185"/>
            <a:ext cx="313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E3E05F-AD57-43D9-846D-416B7D0BD36F}"/>
              </a:ext>
            </a:extLst>
          </p:cNvPr>
          <p:cNvSpPr/>
          <p:nvPr/>
        </p:nvSpPr>
        <p:spPr>
          <a:xfrm>
            <a:off x="173239" y="376831"/>
            <a:ext cx="4081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Systems-Projects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AutoShape 19">
            <a:extLst>
              <a:ext uri="{FF2B5EF4-FFF2-40B4-BE49-F238E27FC236}">
                <a16:creationId xmlns:a16="http://schemas.microsoft.com/office/drawing/2014/main" id="{C21F5CC0-6F1E-4500-B97D-C0528C9E4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424" y="6367244"/>
            <a:ext cx="2198526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Navigation buttons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F32BD802-4BD8-44CB-85A3-DD6853DFEBCE}"/>
              </a:ext>
            </a:extLst>
          </p:cNvPr>
          <p:cNvSpPr/>
          <p:nvPr/>
        </p:nvSpPr>
        <p:spPr bwMode="auto">
          <a:xfrm>
            <a:off x="2605163" y="1639518"/>
            <a:ext cx="6258187" cy="2310777"/>
          </a:xfrm>
          <a:prstGeom prst="cloudCallout">
            <a:avLst>
              <a:gd name="adj1" fmla="val 68145"/>
              <a:gd name="adj2" fmla="val 86903"/>
            </a:avLst>
          </a:prstGeo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6FA102-7A97-4366-B95A-E8CCDC4A641D}"/>
              </a:ext>
            </a:extLst>
          </p:cNvPr>
          <p:cNvSpPr txBox="1"/>
          <p:nvPr/>
        </p:nvSpPr>
        <p:spPr>
          <a:xfrm>
            <a:off x="3416047" y="2124632"/>
            <a:ext cx="46364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n-US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button, of course, is not a tabpage access control button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n-US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 or use the “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Alt+x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keys from the keyboard to end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simulation session!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Note: LincSys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can also be closed using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the upper right-hand corner of the window from any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tabpages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DAA86C2-D7A3-48A6-80C8-AEF57ACBEE58}"/>
              </a:ext>
            </a:extLst>
          </p:cNvPr>
          <p:cNvSpPr/>
          <p:nvPr/>
        </p:nvSpPr>
        <p:spPr bwMode="auto">
          <a:xfrm>
            <a:off x="329996" y="4423511"/>
            <a:ext cx="4678231" cy="1148914"/>
          </a:xfrm>
          <a:prstGeom prst="cloudCallout">
            <a:avLst>
              <a:gd name="adj1" fmla="val 93912"/>
              <a:gd name="adj2" fmla="val 641"/>
            </a:avLst>
          </a:prstGeo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Clicking on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button or pressing the “</a:t>
            </a:r>
            <a:r>
              <a:rPr kumimoji="0" lang="en-US" sz="12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Alt+i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keys 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the keyboard opens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</a:t>
            </a:r>
          </a:p>
        </p:txBody>
      </p:sp>
    </p:spTree>
    <p:extLst>
      <p:ext uri="{BB962C8B-B14F-4D97-AF65-F5344CB8AC3E}">
        <p14:creationId xmlns:p14="http://schemas.microsoft.com/office/powerpoint/2010/main" val="2086006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5" grpId="0"/>
      <p:bldP spid="16" grpId="0"/>
      <p:bldP spid="17" grpId="0"/>
      <p:bldP spid="19" grpId="0" animBg="1"/>
      <p:bldP spid="28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8E774-EA42-48BA-A570-08C040654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52" y="541867"/>
            <a:ext cx="7177549" cy="5825378"/>
          </a:xfrm>
          <a:prstGeom prst="rect">
            <a:avLst/>
          </a:prstGeom>
          <a:gradFill flip="none" rotWithShape="1">
            <a:gsLst>
              <a:gs pos="0">
                <a:srgbClr val="000076"/>
              </a:gs>
              <a:gs pos="82000">
                <a:srgbClr val="0000FF"/>
              </a:gs>
              <a:gs pos="100000">
                <a:srgbClr val="000076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0057" y="6367244"/>
            <a:ext cx="2462892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Features and layouts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230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048C4B5-B9CB-4631-9C25-AF4E28DE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8" y="1236621"/>
            <a:ext cx="51105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Features, layouts, and functionalities</a:t>
            </a:r>
          </a:p>
          <a:p>
            <a:pPr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 of the </a:t>
            </a:r>
            <a:r>
              <a:rPr lang="en-US" altLang="en-US" b="1" dirty="0">
                <a:latin typeface="Arial" panose="020B0604020202020204" pitchFamily="34" charset="0"/>
              </a:rPr>
              <a:t>Input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tabpage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70804-939C-4877-9EA9-F5C522C0FDBB}"/>
              </a:ext>
            </a:extLst>
          </p:cNvPr>
          <p:cNvSpPr txBox="1"/>
          <p:nvPr/>
        </p:nvSpPr>
        <p:spPr>
          <a:xfrm>
            <a:off x="805408" y="5412859"/>
            <a:ext cx="4027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a pair of button controls that can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be used to exit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F339-E04B-4773-9446-AD0208E84D62}"/>
              </a:ext>
            </a:extLst>
          </p:cNvPr>
          <p:cNvSpPr txBox="1"/>
          <p:nvPr/>
        </p:nvSpPr>
        <p:spPr>
          <a:xfrm>
            <a:off x="805408" y="1951808"/>
            <a:ext cx="4113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displayed with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tabcontrol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highlighted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411E0-E101-4D70-B11A-F0BA538FE2F0}"/>
              </a:ext>
            </a:extLst>
          </p:cNvPr>
          <p:cNvSpPr txBox="1"/>
          <p:nvPr/>
        </p:nvSpPr>
        <p:spPr>
          <a:xfrm>
            <a:off x="805408" y="2624240"/>
            <a:ext cx="4333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contents of the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titlebar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status-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bar are the same as that of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Projects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tabpage, except that in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statusbar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active tabpage is now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updated to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02A1E-1D58-4C1F-8664-0B3F32042390}"/>
              </a:ext>
            </a:extLst>
          </p:cNvPr>
          <p:cNvSpPr txBox="1"/>
          <p:nvPr/>
        </p:nvSpPr>
        <p:spPr>
          <a:xfrm>
            <a:off x="805408" y="4010219"/>
            <a:ext cx="4333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body of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 features user interface controls that display and allow the editing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nontabular and tabular project input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data 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38EF306D-B02E-4BA0-8F9F-276DA0D946FD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4.3.1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292147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7608" y="6367244"/>
            <a:ext cx="1685341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Tabcontrols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77630D-C991-44AC-909F-2B010B96DA3E}"/>
              </a:ext>
            </a:extLst>
          </p:cNvPr>
          <p:cNvSpPr txBox="1"/>
          <p:nvPr/>
        </p:nvSpPr>
        <p:spPr>
          <a:xfrm>
            <a:off x="0" y="1503123"/>
            <a:ext cx="44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Tabcontrols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230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A43AEA9E-F97B-4656-954D-DEF1855E01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0731" y="4664249"/>
          <a:ext cx="483169" cy="110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7" name="Object 5">
                        <a:extLst>
                          <a:ext uri="{FF2B5EF4-FFF2-40B4-BE49-F238E27FC236}">
                            <a16:creationId xmlns:a16="http://schemas.microsoft.com/office/drawing/2014/main" id="{063BEA22-7A5A-4EE3-ACDF-F57C14234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731" y="4664249"/>
                        <a:ext cx="483169" cy="1104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6FF9989-F002-4F8E-885C-6E2E39C60BF8}"/>
              </a:ext>
            </a:extLst>
          </p:cNvPr>
          <p:cNvSpPr txBox="1"/>
          <p:nvPr/>
        </p:nvSpPr>
        <p:spPr>
          <a:xfrm>
            <a:off x="-22055" y="1883334"/>
            <a:ext cx="572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 can be    accessed from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through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tabcontrol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3E057-C2C6-4A47-8EBF-6C50226358ED}"/>
              </a:ext>
            </a:extLst>
          </p:cNvPr>
          <p:cNvSpPr txBox="1"/>
          <p:nvPr/>
        </p:nvSpPr>
        <p:spPr>
          <a:xfrm>
            <a:off x="408106" y="2751023"/>
            <a:ext cx="572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tabpages can be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accessed through the respective tabcontrols  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conditionally </a:t>
            </a:r>
            <a:r>
              <a:rPr lang="en-US" sz="1600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9FC3263-A25E-4EFD-82D1-5D24EAC7141D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4.3.1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8A0F82-9750-4952-B791-268C44C73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252" y="540774"/>
            <a:ext cx="6853695" cy="5826463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08094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5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8B5C3A-01D0-4390-8A3A-CD3096A71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52" y="540774"/>
            <a:ext cx="6853695" cy="5826463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0874" y="6367244"/>
            <a:ext cx="1452076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Input data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230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381262" y="1489005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Nontabular input data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704CDF9-E6D7-4B93-8883-B7B009D5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0781"/>
            <a:ext cx="5922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Input data types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055625A4-4474-4479-B1F4-FB024D6CD1C9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4.3.2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92585C-2057-44CE-BB9F-8FD48DC51628}"/>
              </a:ext>
            </a:extLst>
          </p:cNvPr>
          <p:cNvGrpSpPr/>
          <p:nvPr/>
        </p:nvGrpSpPr>
        <p:grpSpPr>
          <a:xfrm>
            <a:off x="-148531" y="2140898"/>
            <a:ext cx="6219821" cy="3039796"/>
            <a:chOff x="28579" y="2175783"/>
            <a:chExt cx="6219821" cy="3039796"/>
          </a:xfr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00FF"/>
              </a:gs>
              <a:gs pos="100000">
                <a:srgbClr val="000076"/>
              </a:gs>
            </a:gsLst>
            <a:lin ang="5400000" scaled="1"/>
          </a:gradFill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E4DB17C1-D3F8-42C2-BF03-88C593AAE4C7}"/>
                </a:ext>
              </a:extLst>
            </p:cNvPr>
            <p:cNvSpPr/>
            <p:nvPr/>
          </p:nvSpPr>
          <p:spPr bwMode="auto">
            <a:xfrm>
              <a:off x="1259940" y="2848407"/>
              <a:ext cx="3290276" cy="1940923"/>
            </a:xfrm>
            <a:prstGeom prst="cloudCallout">
              <a:avLst>
                <a:gd name="adj1" fmla="val 94031"/>
                <a:gd name="adj2" fmla="val -3355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graphicFrame>
          <p:nvGraphicFramePr>
            <p:cNvPr id="1026" name="Object 5">
              <a:extLst>
                <a:ext uri="{FF2B5EF4-FFF2-40B4-BE49-F238E27FC236}">
                  <a16:creationId xmlns:a16="http://schemas.microsoft.com/office/drawing/2014/main" id="{14E9985A-124A-470F-9141-837711A31C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0296827"/>
                </p:ext>
              </p:extLst>
            </p:nvPr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1026" name="Object 5">
                          <a:extLst>
                            <a:ext uri="{FF2B5EF4-FFF2-40B4-BE49-F238E27FC236}">
                              <a16:creationId xmlns:a16="http://schemas.microsoft.com/office/drawing/2014/main" id="{14E9985A-124A-470F-9141-837711A31C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C3F6C96E-BBE2-47C7-980E-2F1A5D583E27}"/>
                </a:ext>
              </a:extLst>
            </p:cNvPr>
            <p:cNvSpPr/>
            <p:nvPr/>
          </p:nvSpPr>
          <p:spPr bwMode="auto">
            <a:xfrm>
              <a:off x="28579" y="2175783"/>
              <a:ext cx="5347028" cy="3039796"/>
            </a:xfrm>
            <a:prstGeom prst="cloudCallout">
              <a:avLst>
                <a:gd name="adj1" fmla="val 60684"/>
                <a:gd name="adj2" fmla="val -57595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The nontabular input data consists of two sections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arranged into two group boxes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Systems data, summary :  A summary of the geometric and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hydraulic data of the lateral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Systems topology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and components,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summary                       :   A summary of the number of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system components and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lateral topological data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938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997A410-98B9-40CF-8D02-EBB66665E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52" y="540774"/>
            <a:ext cx="6853695" cy="5826463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230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322538" y="1526449"/>
            <a:ext cx="4023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Nontabular input data (Summary)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704CDF9-E6D7-4B93-8883-B7B009D5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0781"/>
            <a:ext cx="5922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Input data types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00F868-5B71-409E-9A11-78CA2BD55582}"/>
              </a:ext>
            </a:extLst>
          </p:cNvPr>
          <p:cNvGrpSpPr/>
          <p:nvPr/>
        </p:nvGrpSpPr>
        <p:grpSpPr>
          <a:xfrm>
            <a:off x="128510" y="2297049"/>
            <a:ext cx="5268005" cy="4143160"/>
            <a:chOff x="128510" y="2297049"/>
            <a:chExt cx="5268005" cy="4143160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B37C15CE-A8F7-410C-9CD3-654CE564D963}"/>
                </a:ext>
              </a:extLst>
            </p:cNvPr>
            <p:cNvSpPr/>
            <p:nvPr/>
          </p:nvSpPr>
          <p:spPr bwMode="auto">
            <a:xfrm>
              <a:off x="1627032" y="3275663"/>
              <a:ext cx="3290276" cy="1940923"/>
            </a:xfrm>
            <a:prstGeom prst="cloudCallout">
              <a:avLst>
                <a:gd name="adj1" fmla="val 77775"/>
                <a:gd name="adj2" fmla="val -55616"/>
              </a:avLst>
            </a:prstGeom>
            <a:gradFill rotWithShape="0">
              <a:gsLst>
                <a:gs pos="100000">
                  <a:schemeClr val="accent6">
                    <a:lumMod val="20000"/>
                    <a:lumOff val="8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01E8BB20-54A7-467E-B4C9-CB973B223C04}"/>
                </a:ext>
              </a:extLst>
            </p:cNvPr>
            <p:cNvSpPr/>
            <p:nvPr/>
          </p:nvSpPr>
          <p:spPr bwMode="auto">
            <a:xfrm>
              <a:off x="128510" y="2297049"/>
              <a:ext cx="5268005" cy="4143160"/>
            </a:xfrm>
            <a:prstGeom prst="cloudCallout">
              <a:avLst>
                <a:gd name="adj1" fmla="val 54007"/>
                <a:gd name="adj2" fmla="val -58933"/>
              </a:avLst>
            </a:prstGeom>
            <a:gradFill rotWithShape="0">
              <a:gsLst>
                <a:gs pos="100000">
                  <a:schemeClr val="accent6">
                    <a:lumMod val="20000"/>
                    <a:lumOff val="8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Summary of the nontabular input data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-  The lateral has a constant diameter of 197.1mm and is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320.5m long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-  It is comprised of 7 spans, each 45.8 long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-  Each span has an altitude of 1.2m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-  The prvs have a set pressure of 12m, a minimum required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pressure margin of 3.5m, and a maximum allowable inlet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pressure of 81m                 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-  Emitter above ground clearance is 0.6m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-  The total head at the lateral inlet is 23m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-  Number of emitters is 330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-  Number of hydraulic links and node are 672 and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673, respectively       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04EBEE-E6C3-4512-A3B4-E758D3E68419}"/>
              </a:ext>
            </a:extLst>
          </p:cNvPr>
          <p:cNvGrpSpPr/>
          <p:nvPr/>
        </p:nvGrpSpPr>
        <p:grpSpPr>
          <a:xfrm>
            <a:off x="4640691" y="2214370"/>
            <a:ext cx="5268005" cy="2255324"/>
            <a:chOff x="1671402" y="2292748"/>
            <a:chExt cx="6099790" cy="1843574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56C6D35F-9911-45D3-8596-4B8E5F9599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13" name="Object 5">
                          <a:extLst>
                            <a:ext uri="{FF2B5EF4-FFF2-40B4-BE49-F238E27FC236}">
                              <a16:creationId xmlns:a16="http://schemas.microsoft.com/office/drawing/2014/main" id="{DB7E5EF7-3D31-4DD1-9725-8B8CC59223F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Wave 13">
              <a:extLst>
                <a:ext uri="{FF2B5EF4-FFF2-40B4-BE49-F238E27FC236}">
                  <a16:creationId xmlns:a16="http://schemas.microsoft.com/office/drawing/2014/main" id="{F26F9B96-1525-4C3E-97F2-BD7695980CE5}"/>
                </a:ext>
              </a:extLst>
            </p:cNvPr>
            <p:cNvSpPr/>
            <p:nvPr/>
          </p:nvSpPr>
          <p:spPr bwMode="auto">
            <a:xfrm>
              <a:off x="1671402" y="2292748"/>
              <a:ext cx="6099790" cy="1843574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Setting the user interface focus on an input box and editing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nontabular input data is discussed in Section 4.3.2.b of the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user manual </a:t>
              </a:r>
            </a:p>
          </p:txBody>
        </p:sp>
      </p:grpSp>
      <p:sp>
        <p:nvSpPr>
          <p:cNvPr id="16" name="AutoShape 19">
            <a:extLst>
              <a:ext uri="{FF2B5EF4-FFF2-40B4-BE49-F238E27FC236}">
                <a16:creationId xmlns:a16="http://schemas.microsoft.com/office/drawing/2014/main" id="{24A1AEC3-CBBC-4516-A8C4-C73FAEB6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0874" y="6367244"/>
            <a:ext cx="1452076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Input data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41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F77F3BC-A63C-46B5-A3BF-79893378F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52" y="540774"/>
            <a:ext cx="6853695" cy="5826463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230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232289" y="1581842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Nontabular input data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FEE904-4094-4EFA-A086-97298B78CC64}"/>
              </a:ext>
            </a:extLst>
          </p:cNvPr>
          <p:cNvSpPr txBox="1"/>
          <p:nvPr/>
        </p:nvSpPr>
        <p:spPr>
          <a:xfrm>
            <a:off x="232289" y="1952345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Tabular input data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4780"/>
            <a:ext cx="557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28650" indent="-285750" algn="l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 data types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063BEA22-7A5A-4EE3-ACDF-F57C142348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7064" y="970159"/>
          <a:ext cx="288848" cy="150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7" name="Object 5">
                        <a:extLst>
                          <a:ext uri="{FF2B5EF4-FFF2-40B4-BE49-F238E27FC236}">
                            <a16:creationId xmlns:a16="http://schemas.microsoft.com/office/drawing/2014/main" id="{063BEA22-7A5A-4EE3-ACDF-F57C14234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064" y="970159"/>
                        <a:ext cx="288848" cy="1507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19">
            <a:extLst>
              <a:ext uri="{FF2B5EF4-FFF2-40B4-BE49-F238E27FC236}">
                <a16:creationId xmlns:a16="http://schemas.microsoft.com/office/drawing/2014/main" id="{E55E0B7E-C8E6-451C-8DBB-A9498756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0874" y="6367244"/>
            <a:ext cx="1452076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Input data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05B662B9-B051-483B-B114-5853803A4A94}"/>
              </a:ext>
            </a:extLst>
          </p:cNvPr>
          <p:cNvSpPr/>
          <p:nvPr/>
        </p:nvSpPr>
        <p:spPr bwMode="auto">
          <a:xfrm>
            <a:off x="-165648" y="2307458"/>
            <a:ext cx="5301669" cy="4173709"/>
          </a:xfrm>
          <a:prstGeom prst="cloudCallout">
            <a:avLst>
              <a:gd name="adj1" fmla="val 61731"/>
              <a:gd name="adj2" fmla="val 13218"/>
            </a:avLst>
          </a:prstGeom>
          <a:gradFill rotWithShape="0">
            <a:gsLst>
              <a:gs pos="100000">
                <a:schemeClr val="accent6">
                  <a:lumMod val="40000"/>
                  <a:lumOff val="60000"/>
                </a:schemeClr>
              </a:gs>
              <a:gs pos="39823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tabular input data is displayed in an Input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table. The Input data table: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Displays and allows editing of system topological,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geometric, topographic, and hydraulic data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Has 24 columns and as many rows as there are hydraulic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links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column represents a data type (for description of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contents of each column see section 4.3.3.a to 4.3.3.g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the user manual)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row represents data related to a specific hydraulic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link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details on topological representation of a lateral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data editing see Sections 4.3.3.a and 4.3.3.h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user manual, respectively</a:t>
            </a:r>
          </a:p>
        </p:txBody>
      </p:sp>
    </p:spTree>
    <p:extLst>
      <p:ext uri="{BB962C8B-B14F-4D97-AF65-F5344CB8AC3E}">
        <p14:creationId xmlns:p14="http://schemas.microsoft.com/office/powerpoint/2010/main" val="2942975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1A657F-6FC5-468E-9ABA-5D2BD8A32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6" y="540774"/>
            <a:ext cx="6619872" cy="5826463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230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347806" y="1596030"/>
            <a:ext cx="322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95920"/>
            <a:ext cx="6129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User interface control (navigation) buttons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4" name="AutoShape 19">
            <a:extLst>
              <a:ext uri="{FF2B5EF4-FFF2-40B4-BE49-F238E27FC236}">
                <a16:creationId xmlns:a16="http://schemas.microsoft.com/office/drawing/2014/main" id="{72761349-39C1-4461-B1E9-A665ACAA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2937" y="6367244"/>
            <a:ext cx="2280013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Navigation buttons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F02FB6C0-88E8-45DF-AEAE-0C9ABE80FEF8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4.3.4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1B996F2-7E7B-410A-A95F-9DA868633393}"/>
              </a:ext>
            </a:extLst>
          </p:cNvPr>
          <p:cNvSpPr/>
          <p:nvPr/>
        </p:nvSpPr>
        <p:spPr bwMode="auto">
          <a:xfrm>
            <a:off x="566309" y="2024859"/>
            <a:ext cx="5201506" cy="1404141"/>
          </a:xfrm>
          <a:prstGeom prst="cloudCallout">
            <a:avLst>
              <a:gd name="adj1" fmla="val 93362"/>
              <a:gd name="adj2" fmla="val 199526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Clicking on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Systems-Projects 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button or using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the (“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Alt+p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”) keys from the keyboard returns program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 to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 </a:t>
            </a:r>
          </a:p>
        </p:txBody>
      </p:sp>
    </p:spTree>
    <p:extLst>
      <p:ext uri="{BB962C8B-B14F-4D97-AF65-F5344CB8AC3E}">
        <p14:creationId xmlns:p14="http://schemas.microsoft.com/office/powerpoint/2010/main" val="380781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>
            <a:extLst>
              <a:ext uri="{FF2B5EF4-FFF2-40B4-BE49-F238E27FC236}">
                <a16:creationId xmlns:a16="http://schemas.microsoft.com/office/drawing/2014/main" id="{4AF6D9E9-E148-4AD9-AB66-0D9060973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16" y="1214576"/>
            <a:ext cx="1170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  Importance and advantages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018" y="6367244"/>
            <a:ext cx="1537982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Importance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EA93D62-51AC-4EAC-BF84-6C31E1D1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0781"/>
            <a:ext cx="11070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Collectively, linear-moves and center-pivots are the most widely used irrigation methods 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in the United States</a:t>
            </a:r>
            <a:endParaRPr lang="en-US" sz="1600" i="1" baseline="300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AFEE34A-F9F0-4647-A77A-5E906A59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3001"/>
            <a:ext cx="7118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in other parts of the world</a:t>
            </a:r>
            <a:endParaRPr lang="en-US" sz="1600" i="1" baseline="300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C6D04D6-B7BC-4DE8-9720-1BB04AE73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7128"/>
            <a:ext cx="11070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performance: </a:t>
            </a:r>
            <a:r>
              <a:rPr lang="en-US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efficiency &gt; 80% and uniformity &gt; 0.85 </a:t>
            </a:r>
            <a:r>
              <a:rPr lang="en-US" sz="1800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D7B2367D-837A-4900-B77A-D95FE6662670}"/>
              </a:ext>
            </a:extLst>
          </p:cNvPr>
          <p:cNvSpPr/>
          <p:nvPr/>
        </p:nvSpPr>
        <p:spPr bwMode="auto">
          <a:xfrm>
            <a:off x="-19050" y="6481169"/>
            <a:ext cx="5144206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Keller, J., Corey, F., Walker, W.R., and Vavra, M.E. (1980)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0AADEE0-83DF-488F-BF3D-D2180D0F0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3127"/>
            <a:ext cx="11070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for site specific application of water and chemicals and have minimal labor 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requirements. Mainly, because of their amenability to automation </a:t>
            </a:r>
            <a:endParaRPr lang="en-US" sz="1600" i="1" baseline="300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531A962-D8CB-4912-BB76-F1D1AA44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66" y="365003"/>
            <a:ext cx="712374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600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Linear-move and center-pivot irrigation systems </a:t>
            </a:r>
          </a:p>
        </p:txBody>
      </p:sp>
    </p:spTree>
    <p:extLst>
      <p:ext uri="{BB962C8B-B14F-4D97-AF65-F5344CB8AC3E}">
        <p14:creationId xmlns:p14="http://schemas.microsoft.com/office/powerpoint/2010/main" val="2631081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2" grpId="0"/>
      <p:bldP spid="10" grpId="0"/>
      <p:bldP spid="14" grpId="0"/>
      <p:bldP spid="15" grpId="0" animBg="1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6E384C2-C316-45F3-816F-3A4EEB3CE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52" y="540774"/>
            <a:ext cx="6853695" cy="5826463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230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286330" y="1584122"/>
            <a:ext cx="322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95920"/>
            <a:ext cx="5705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User interface control (navigation) buttons</a:t>
            </a:r>
          </a:p>
        </p:txBody>
      </p:sp>
      <p:sp>
        <p:nvSpPr>
          <p:cNvPr id="24" name="AutoShape 19">
            <a:extLst>
              <a:ext uri="{FF2B5EF4-FFF2-40B4-BE49-F238E27FC236}">
                <a16:creationId xmlns:a16="http://schemas.microsoft.com/office/drawing/2014/main" id="{72761349-39C1-4461-B1E9-A665ACAA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561" y="6367244"/>
            <a:ext cx="2358390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Navigation buttons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4138B5-C167-49FB-99A4-ED745F4736C4}"/>
              </a:ext>
            </a:extLst>
          </p:cNvPr>
          <p:cNvSpPr txBox="1"/>
          <p:nvPr/>
        </p:nvSpPr>
        <p:spPr>
          <a:xfrm>
            <a:off x="286330" y="1900715"/>
            <a:ext cx="322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1A4B643-0A15-42B5-8059-DEFCB39EEFB8}"/>
              </a:ext>
            </a:extLst>
          </p:cNvPr>
          <p:cNvSpPr/>
          <p:nvPr/>
        </p:nvSpPr>
        <p:spPr bwMode="auto">
          <a:xfrm>
            <a:off x="542925" y="2453761"/>
            <a:ext cx="5705475" cy="2164971"/>
          </a:xfrm>
          <a:prstGeom prst="cloudCallout">
            <a:avLst>
              <a:gd name="adj1" fmla="val 102819"/>
              <a:gd name="adj2" fmla="val 90002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Clicking on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button or using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sz="12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Alt+s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”) keys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keyboard initiates a hydraulic simulation session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Following a successful simulation, the computed output data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be displayed in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window. The output data files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also be saved in the current project folder 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21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ADC13-E94B-4FBB-AD73-6553A0FDB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103" y="553156"/>
            <a:ext cx="7039896" cy="5814085"/>
          </a:xfrm>
          <a:prstGeom prst="rect">
            <a:avLst/>
          </a:prstGeom>
          <a:gradFill>
            <a:gsLst>
              <a:gs pos="0">
                <a:srgbClr val="000076"/>
              </a:gs>
              <a:gs pos="70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0057" y="6367244"/>
            <a:ext cx="2462892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Features and layouts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89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048C4B5-B9CB-4631-9C25-AF4E28DE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2388"/>
            <a:ext cx="5083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Features, layouts, and functionalities </a:t>
            </a:r>
          </a:p>
          <a:p>
            <a:pPr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 of the </a:t>
            </a:r>
            <a:r>
              <a:rPr lang="en-US" altLang="en-US" b="1" dirty="0">
                <a:latin typeface="Arial" panose="020B0604020202020204" pitchFamily="34" charset="0"/>
              </a:rPr>
              <a:t>Output </a:t>
            </a:r>
            <a:r>
              <a:rPr lang="en-US" altLang="en-US" dirty="0" err="1">
                <a:latin typeface="Arial" panose="020B0604020202020204" pitchFamily="34" charset="0"/>
              </a:rPr>
              <a:t>tabpage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70804-939C-4877-9EA9-F5C522C0FDBB}"/>
              </a:ext>
            </a:extLst>
          </p:cNvPr>
          <p:cNvSpPr txBox="1"/>
          <p:nvPr/>
        </p:nvSpPr>
        <p:spPr>
          <a:xfrm>
            <a:off x="770654" y="5039623"/>
            <a:ext cx="455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three button controls that can be used to exit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F339-E04B-4773-9446-AD0208E84D62}"/>
              </a:ext>
            </a:extLst>
          </p:cNvPr>
          <p:cNvSpPr txBox="1"/>
          <p:nvPr/>
        </p:nvSpPr>
        <p:spPr>
          <a:xfrm>
            <a:off x="812502" y="1925886"/>
            <a:ext cx="4169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displayed with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tabcontrol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highlighted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411E0-E101-4D70-B11A-F0BA538FE2F0}"/>
              </a:ext>
            </a:extLst>
          </p:cNvPr>
          <p:cNvSpPr txBox="1"/>
          <p:nvPr/>
        </p:nvSpPr>
        <p:spPr>
          <a:xfrm>
            <a:off x="783635" y="2561849"/>
            <a:ext cx="4299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contents of the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titlebar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statusbar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are the same as that of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Projects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tabpages, except that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 the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statusbar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active tabpage 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now updated to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Data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02A1E-1D58-4C1F-8664-0B3F32042390}"/>
              </a:ext>
            </a:extLst>
          </p:cNvPr>
          <p:cNvSpPr txBox="1"/>
          <p:nvPr/>
        </p:nvSpPr>
        <p:spPr>
          <a:xfrm>
            <a:off x="783635" y="3936476"/>
            <a:ext cx="4559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body of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 features user interface controls that display computed project output data in nontabular and tabular formats  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B67A4A24-ABBF-4054-B2F9-70B65B30DB1E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4.4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35614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0" grpId="0"/>
      <p:bldP spid="11" grpId="0"/>
      <p:bldP spid="12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414D9-F148-400B-A254-17E29668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3" y="698090"/>
            <a:ext cx="6518786" cy="5669154"/>
          </a:xfrm>
          <a:prstGeom prst="rect">
            <a:avLst/>
          </a:prstGeom>
          <a:gradFill>
            <a:gsLst>
              <a:gs pos="0">
                <a:srgbClr val="000076"/>
              </a:gs>
              <a:gs pos="64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939" y="6367244"/>
            <a:ext cx="1676009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Tabcontrols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77630D-C991-44AC-909F-2B010B96DA3E}"/>
              </a:ext>
            </a:extLst>
          </p:cNvPr>
          <p:cNvSpPr txBox="1"/>
          <p:nvPr/>
        </p:nvSpPr>
        <p:spPr>
          <a:xfrm>
            <a:off x="0" y="1474345"/>
            <a:ext cx="44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Tabcontrols</a:t>
            </a:r>
            <a:endParaRPr lang="en-US" i="1" baseline="30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89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A43AEA9E-F97B-4656-954D-DEF1855E01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37422" y="611270"/>
          <a:ext cx="448259" cy="110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A43AEA9E-F97B-4656-954D-DEF1855E01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7422" y="611270"/>
                        <a:ext cx="448259" cy="1104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E9BD3C6F-BFD3-4A81-B503-28B029FEBDFE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4.4.1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3C919A8C-7FF9-424F-A74C-26D2CBB9F23C}"/>
              </a:ext>
            </a:extLst>
          </p:cNvPr>
          <p:cNvSpPr/>
          <p:nvPr/>
        </p:nvSpPr>
        <p:spPr bwMode="auto">
          <a:xfrm>
            <a:off x="632389" y="2168048"/>
            <a:ext cx="5180582" cy="1891204"/>
          </a:xfrm>
          <a:prstGeom prst="cloudCallout">
            <a:avLst>
              <a:gd name="adj1" fmla="val 72699"/>
              <a:gd name="adj2" fmla="val -89455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tabpages can be accessed from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window through the tabcontrol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tabpages can be accessed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through the respective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tabcontrols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conditionally </a:t>
            </a:r>
            <a:r>
              <a:rPr lang="en-US" sz="1200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endParaRPr kumimoji="0" lang="en-US" sz="1200" i="1" u="none" strike="noStrike" cap="none" normalizeH="0" baseline="30000" dirty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48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32C6C47-8103-495E-866E-8171E8B7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3" y="698090"/>
            <a:ext cx="6518786" cy="5669154"/>
          </a:xfrm>
          <a:prstGeom prst="rect">
            <a:avLst/>
          </a:prstGeom>
          <a:gradFill>
            <a:gsLst>
              <a:gs pos="0">
                <a:srgbClr val="000076"/>
              </a:gs>
              <a:gs pos="64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269" y="6367244"/>
            <a:ext cx="1666680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data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89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354407" y="1630342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Nontabular output data </a:t>
            </a:r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063BEA22-7A5A-4EE3-ACDF-F57C14234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12269"/>
              </p:ext>
            </p:extLst>
          </p:nvPr>
        </p:nvGraphicFramePr>
        <p:xfrm>
          <a:off x="5169844" y="1494558"/>
          <a:ext cx="335977" cy="1202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7" name="Object 5">
                        <a:extLst>
                          <a:ext uri="{FF2B5EF4-FFF2-40B4-BE49-F238E27FC236}">
                            <a16:creationId xmlns:a16="http://schemas.microsoft.com/office/drawing/2014/main" id="{063BEA22-7A5A-4EE3-ACDF-F57C14234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844" y="1494558"/>
                        <a:ext cx="335977" cy="1202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>
            <a:extLst>
              <a:ext uri="{FF2B5EF4-FFF2-40B4-BE49-F238E27FC236}">
                <a16:creationId xmlns:a16="http://schemas.microsoft.com/office/drawing/2014/main" id="{8704CDF9-E6D7-4B93-8883-B7B009D5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269023"/>
            <a:ext cx="3427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Output data types </a:t>
            </a:r>
            <a:r>
              <a:rPr lang="en-US" sz="1800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endParaRPr lang="en-US" altLang="en-US" sz="1800" i="1" baseline="300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1171D17D-765B-4AB2-8F16-93C60F27FAB0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4.4.2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D33D78-C199-4E5E-B568-3F280C1B85CF}"/>
              </a:ext>
            </a:extLst>
          </p:cNvPr>
          <p:cNvGrpSpPr/>
          <p:nvPr/>
        </p:nvGrpSpPr>
        <p:grpSpPr>
          <a:xfrm>
            <a:off x="266567" y="2126382"/>
            <a:ext cx="4951130" cy="2812569"/>
            <a:chOff x="266567" y="2126382"/>
            <a:chExt cx="4951130" cy="2812569"/>
          </a:xfrm>
        </p:grpSpPr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89914664-54F6-4D43-A9DB-026E8251CE35}"/>
                </a:ext>
              </a:extLst>
            </p:cNvPr>
            <p:cNvSpPr/>
            <p:nvPr/>
          </p:nvSpPr>
          <p:spPr bwMode="auto">
            <a:xfrm>
              <a:off x="949692" y="2468992"/>
              <a:ext cx="2894249" cy="1795838"/>
            </a:xfrm>
            <a:prstGeom prst="cloudCallout">
              <a:avLst>
                <a:gd name="adj1" fmla="val 129677"/>
                <a:gd name="adj2" fmla="val 99241"/>
              </a:avLst>
            </a:prstGeom>
            <a:gradFill rotWithShape="0">
              <a:gsLst>
                <a:gs pos="100000">
                  <a:schemeClr val="accent6">
                    <a:lumMod val="40000"/>
                    <a:lumOff val="6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14" name="Thought Bubble: Cloud 13">
              <a:extLst>
                <a:ext uri="{FF2B5EF4-FFF2-40B4-BE49-F238E27FC236}">
                  <a16:creationId xmlns:a16="http://schemas.microsoft.com/office/drawing/2014/main" id="{1E1C9A3F-8373-4CE1-8DF2-3E0652C601B7}"/>
                </a:ext>
              </a:extLst>
            </p:cNvPr>
            <p:cNvSpPr/>
            <p:nvPr/>
          </p:nvSpPr>
          <p:spPr bwMode="auto">
            <a:xfrm>
              <a:off x="923865" y="2406858"/>
              <a:ext cx="2894249" cy="1795838"/>
            </a:xfrm>
            <a:prstGeom prst="cloudCallout">
              <a:avLst>
                <a:gd name="adj1" fmla="val 134105"/>
                <a:gd name="adj2" fmla="val -33278"/>
              </a:avLst>
            </a:prstGeom>
            <a:gradFill rotWithShape="0">
              <a:gsLst>
                <a:gs pos="100000">
                  <a:schemeClr val="accent6">
                    <a:lumMod val="40000"/>
                    <a:lumOff val="6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0" name="Thought Bubble: Cloud 19">
              <a:extLst>
                <a:ext uri="{FF2B5EF4-FFF2-40B4-BE49-F238E27FC236}">
                  <a16:creationId xmlns:a16="http://schemas.microsoft.com/office/drawing/2014/main" id="{C66821E1-679D-4395-B844-805F98798163}"/>
                </a:ext>
              </a:extLst>
            </p:cNvPr>
            <p:cNvSpPr/>
            <p:nvPr/>
          </p:nvSpPr>
          <p:spPr bwMode="auto">
            <a:xfrm>
              <a:off x="266567" y="2126382"/>
              <a:ext cx="4703445" cy="2812569"/>
            </a:xfrm>
            <a:prstGeom prst="cloudCallout">
              <a:avLst>
                <a:gd name="adj1" fmla="val 76001"/>
                <a:gd name="adj2" fmla="val -60547"/>
              </a:avLst>
            </a:prstGeom>
            <a:gradFill rotWithShape="0">
              <a:gsLst>
                <a:gs pos="100000">
                  <a:schemeClr val="accent6">
                    <a:lumMod val="20000"/>
                    <a:lumOff val="8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B7C746-E41A-448D-ADA5-D13DF66D8E19}"/>
                </a:ext>
              </a:extLst>
            </p:cNvPr>
            <p:cNvSpPr txBox="1"/>
            <p:nvPr/>
          </p:nvSpPr>
          <p:spPr>
            <a:xfrm>
              <a:off x="923865" y="2468992"/>
              <a:ext cx="4293832" cy="19726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The nontabular output data consists of three sections arranged into three group boxes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Emitter discharge and head differential variability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indicator parameters     </a:t>
              </a:r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</a:t>
              </a:r>
            </a:p>
            <a:p>
              <a:pPr marL="171450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Emitter discharge and head differential uniformity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indicator parameters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71450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Additional output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732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A636F2C-0DE4-4D9D-9727-9A597544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4" y="673176"/>
            <a:ext cx="6518786" cy="5669154"/>
          </a:xfrm>
          <a:prstGeom prst="rect">
            <a:avLst/>
          </a:prstGeom>
          <a:gradFill>
            <a:gsLst>
              <a:gs pos="0">
                <a:srgbClr val="000076"/>
              </a:gs>
              <a:gs pos="64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703" y="6367244"/>
            <a:ext cx="1705247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data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89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437917" y="1650682"/>
            <a:ext cx="4556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Nontabular output data (summary)</a:t>
            </a:r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063BEA22-7A5A-4EE3-ACDF-F57C142348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7247" y="4075334"/>
          <a:ext cx="330593" cy="101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7" name="Object 5">
                        <a:extLst>
                          <a:ext uri="{FF2B5EF4-FFF2-40B4-BE49-F238E27FC236}">
                            <a16:creationId xmlns:a16="http://schemas.microsoft.com/office/drawing/2014/main" id="{063BEA22-7A5A-4EE3-ACDF-F57C14234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247" y="4075334"/>
                        <a:ext cx="330593" cy="101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>
            <a:extLst>
              <a:ext uri="{FF2B5EF4-FFF2-40B4-BE49-F238E27FC236}">
                <a16:creationId xmlns:a16="http://schemas.microsoft.com/office/drawing/2014/main" id="{8704CDF9-E6D7-4B93-8883-B7B009D5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50572"/>
            <a:ext cx="557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Output data types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8510B9-C513-43A7-A0A5-840DA2F8719C}"/>
              </a:ext>
            </a:extLst>
          </p:cNvPr>
          <p:cNvGrpSpPr/>
          <p:nvPr/>
        </p:nvGrpSpPr>
        <p:grpSpPr>
          <a:xfrm>
            <a:off x="437917" y="2246002"/>
            <a:ext cx="6826008" cy="4766442"/>
            <a:chOff x="1917191" y="2600532"/>
            <a:chExt cx="6099790" cy="2108212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58B0F001-D344-4E33-B775-4031FE5E3D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17" name="Object 5">
                          <a:extLst>
                            <a:ext uri="{FF2B5EF4-FFF2-40B4-BE49-F238E27FC236}">
                              <a16:creationId xmlns:a16="http://schemas.microsoft.com/office/drawing/2014/main" id="{063BEA22-7A5A-4EE3-ACDF-F57C142348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Wave 13">
              <a:extLst>
                <a:ext uri="{FF2B5EF4-FFF2-40B4-BE49-F238E27FC236}">
                  <a16:creationId xmlns:a16="http://schemas.microsoft.com/office/drawing/2014/main" id="{6FA8913E-CA35-4DE0-B560-BD67D7DE31C2}"/>
                </a:ext>
              </a:extLst>
            </p:cNvPr>
            <p:cNvSpPr/>
            <p:nvPr/>
          </p:nvSpPr>
          <p:spPr bwMode="auto">
            <a:xfrm>
              <a:off x="1917191" y="2600532"/>
              <a:ext cx="6099790" cy="2108212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Nontabular output data summary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Computed emitter discharges vary between 0.3293 and 0.3654L/s, the average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being 0.3464L/s  </a:t>
              </a: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</a:t>
              </a: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Computed emitter head differential vary between 9.82 and 12.08m with a mean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value of 10.88m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Emitter discharge uniformity</a:t>
              </a:r>
            </a:p>
            <a:p>
              <a:pPr marL="1085850" lvl="2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Uniformity coefficient is 0.958</a:t>
              </a:r>
            </a:p>
            <a:p>
              <a:pPr marL="1085850" lvl="2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Low-quarter distribution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unif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 is 0.954</a:t>
              </a: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</a:t>
              </a: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Emitter head differential uniformity </a:t>
              </a:r>
            </a:p>
            <a:p>
              <a:pPr marL="1085850" lvl="2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Uniformity coefficient is 0.917</a:t>
              </a:r>
            </a:p>
            <a:p>
              <a:pPr marL="1085850" lvl="2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Low-quarter distribution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unif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 is 0.909                              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Note: The uniformity indexes suggest that the distribution of emitter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discharge along the lateral is highly uniform!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3B49-EFDC-4E47-BBB3-7147F0941FEB}"/>
              </a:ext>
            </a:extLst>
          </p:cNvPr>
          <p:cNvSpPr/>
          <p:nvPr/>
        </p:nvSpPr>
        <p:spPr bwMode="auto">
          <a:xfrm>
            <a:off x="4428104" y="4327204"/>
            <a:ext cx="2324100" cy="1025805"/>
          </a:xfrm>
          <a:prstGeom prst="rect">
            <a:avLst/>
          </a:prstGeom>
          <a:gradFill>
            <a:gsLst>
              <a:gs pos="100000">
                <a:schemeClr val="accent6">
                  <a:lumMod val="40000"/>
                  <a:lumOff val="60000"/>
                </a:schemeClr>
              </a:gs>
              <a:gs pos="10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active prvs is 104        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Number of passive prvs is 226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Error, inlet head estimate (%) is 0.0046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Error, inlet head estimate (m) is 0.0011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99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6A9CE2C-D4E4-47DA-8B75-DDA438348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4" y="673176"/>
            <a:ext cx="6518786" cy="5669154"/>
          </a:xfrm>
          <a:prstGeom prst="rect">
            <a:avLst/>
          </a:prstGeom>
          <a:gradFill>
            <a:gsLst>
              <a:gs pos="0">
                <a:srgbClr val="000076"/>
              </a:gs>
              <a:gs pos="64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89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392282" y="1566438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Nontabular output data </a:t>
            </a:r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063BEA22-7A5A-4EE3-ACDF-F57C142348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7247" y="4075334"/>
          <a:ext cx="330593" cy="101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7" name="Object 5">
                        <a:extLst>
                          <a:ext uri="{FF2B5EF4-FFF2-40B4-BE49-F238E27FC236}">
                            <a16:creationId xmlns:a16="http://schemas.microsoft.com/office/drawing/2014/main" id="{063BEA22-7A5A-4EE3-ACDF-F57C14234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247" y="4075334"/>
                        <a:ext cx="330593" cy="101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>
            <a:extLst>
              <a:ext uri="{FF2B5EF4-FFF2-40B4-BE49-F238E27FC236}">
                <a16:creationId xmlns:a16="http://schemas.microsoft.com/office/drawing/2014/main" id="{8704CDF9-E6D7-4B93-8883-B7B009D5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187078"/>
            <a:ext cx="557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Output data types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3BE67-7FC9-4A90-9A39-01FFC7AD187E}"/>
              </a:ext>
            </a:extLst>
          </p:cNvPr>
          <p:cNvSpPr txBox="1"/>
          <p:nvPr/>
        </p:nvSpPr>
        <p:spPr>
          <a:xfrm>
            <a:off x="382764" y="1904992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Tabular output data </a:t>
            </a:r>
          </a:p>
        </p:txBody>
      </p:sp>
      <p:sp>
        <p:nvSpPr>
          <p:cNvPr id="14" name="AutoShape 19">
            <a:extLst>
              <a:ext uri="{FF2B5EF4-FFF2-40B4-BE49-F238E27FC236}">
                <a16:creationId xmlns:a16="http://schemas.microsoft.com/office/drawing/2014/main" id="{2ABC35DD-1341-4F84-945D-A5E67F53B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703" y="6367244"/>
            <a:ext cx="1705247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data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3F3BFC48-EB5D-474C-B4F5-47DB38CB7C23}"/>
              </a:ext>
            </a:extLst>
          </p:cNvPr>
          <p:cNvSpPr/>
          <p:nvPr/>
        </p:nvSpPr>
        <p:spPr bwMode="auto">
          <a:xfrm>
            <a:off x="-387720" y="2404000"/>
            <a:ext cx="5795560" cy="4200966"/>
          </a:xfrm>
          <a:prstGeom prst="cloudCallout">
            <a:avLst>
              <a:gd name="adj1" fmla="val 61195"/>
              <a:gd name="adj2" fmla="val -6408"/>
            </a:avLst>
          </a:prstGeom>
          <a:gradFill rotWithShape="0">
            <a:gsLst>
              <a:gs pos="100000">
                <a:schemeClr val="accent6">
                  <a:lumMod val="40000"/>
                  <a:lumOff val="60000"/>
                </a:schemeClr>
              </a:gs>
              <a:gs pos="39823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tabular output data is displayed in an output data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table. The output data table: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Displays the computed hydraulic data along with system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topological and topographic data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Has 20 columns and as many rows as there are hydraulic links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column represents a data type (descriptions of the contents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of each column are given in Sections 4.4.3.a to 4.4.3.j of the user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manual)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row represents data related to a specific hydraulic link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Contents of the output data table are noneditable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details regarding keyboard usage in browsing through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output data table see Section 4.4.5 of the user manual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4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2" grpId="0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317F775-17A4-4A0D-BB25-E18CAFFBB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4" y="673176"/>
            <a:ext cx="6518786" cy="5669154"/>
          </a:xfrm>
          <a:prstGeom prst="rect">
            <a:avLst/>
          </a:prstGeom>
          <a:gradFill>
            <a:gsLst>
              <a:gs pos="0">
                <a:srgbClr val="000076"/>
              </a:gs>
              <a:gs pos="64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016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</a:t>
            </a:r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388351" y="1550866"/>
            <a:ext cx="322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</a:p>
        </p:txBody>
      </p:sp>
      <p:sp>
        <p:nvSpPr>
          <p:cNvPr id="24" name="AutoShape 19">
            <a:extLst>
              <a:ext uri="{FF2B5EF4-FFF2-40B4-BE49-F238E27FC236}">
                <a16:creationId xmlns:a16="http://schemas.microsoft.com/office/drawing/2014/main" id="{72761349-39C1-4461-B1E9-A665ACAA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686" y="6367244"/>
            <a:ext cx="2332264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Navigation buttons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933BC5D0-EC49-4A5E-AFC4-590E5C22542D}"/>
              </a:ext>
            </a:extLst>
          </p:cNvPr>
          <p:cNvSpPr/>
          <p:nvPr/>
        </p:nvSpPr>
        <p:spPr bwMode="auto">
          <a:xfrm>
            <a:off x="6519" y="6481169"/>
            <a:ext cx="2611771" cy="376831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4.4.5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user manual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3E0E2C3-EB40-4173-8721-FE206BC668BE}"/>
              </a:ext>
            </a:extLst>
          </p:cNvPr>
          <p:cNvSpPr/>
          <p:nvPr/>
        </p:nvSpPr>
        <p:spPr bwMode="auto">
          <a:xfrm>
            <a:off x="680717" y="1997295"/>
            <a:ext cx="5378581" cy="1330281"/>
          </a:xfrm>
          <a:prstGeom prst="cloudCallout">
            <a:avLst>
              <a:gd name="adj1" fmla="val 78707"/>
              <a:gd name="adj2" fmla="val 214174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Clicking on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Systems-Projects 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button or using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the (“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Alt+p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”) key from the keyboard returns program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 to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4454"/>
            <a:ext cx="609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User interface control (navigation) buttons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64508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C59C63-2005-4B63-BAB2-92184EA5C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4" y="673176"/>
            <a:ext cx="6518786" cy="5669154"/>
          </a:xfrm>
          <a:prstGeom prst="rect">
            <a:avLst/>
          </a:prstGeom>
          <a:gradFill>
            <a:gsLst>
              <a:gs pos="0">
                <a:srgbClr val="000076"/>
              </a:gs>
              <a:gs pos="64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016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</a:t>
            </a:r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370951" y="1584122"/>
            <a:ext cx="322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5920"/>
            <a:ext cx="5943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User interface control (navigation) buttons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5DAE7-937A-4578-8228-AC9AD535F49F}"/>
              </a:ext>
            </a:extLst>
          </p:cNvPr>
          <p:cNvSpPr txBox="1"/>
          <p:nvPr/>
        </p:nvSpPr>
        <p:spPr>
          <a:xfrm>
            <a:off x="370951" y="1927514"/>
            <a:ext cx="322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425A867A-EB56-4A6A-815A-4C6046D489E4}"/>
              </a:ext>
            </a:extLst>
          </p:cNvPr>
          <p:cNvSpPr/>
          <p:nvPr/>
        </p:nvSpPr>
        <p:spPr bwMode="auto">
          <a:xfrm>
            <a:off x="598206" y="2357308"/>
            <a:ext cx="4309840" cy="1420942"/>
          </a:xfrm>
          <a:prstGeom prst="cloudCallout">
            <a:avLst>
              <a:gd name="adj1" fmla="val 138725"/>
              <a:gd name="adj2" fmla="val 171555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button or using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the (“</a:t>
            </a:r>
            <a:r>
              <a:rPr kumimoji="0" lang="en-US" sz="12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Alt+i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”) keys from the keyboard returns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program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 </a:t>
            </a:r>
          </a:p>
        </p:txBody>
      </p:sp>
      <p:sp>
        <p:nvSpPr>
          <p:cNvPr id="14" name="AutoShape 19">
            <a:extLst>
              <a:ext uri="{FF2B5EF4-FFF2-40B4-BE49-F238E27FC236}">
                <a16:creationId xmlns:a16="http://schemas.microsoft.com/office/drawing/2014/main" id="{0455082D-4F0A-42B8-B90C-F972A29B8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686" y="6367244"/>
            <a:ext cx="2332264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Navigation buttons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85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24D0065-CA08-417D-8E51-4F27E1F5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4" y="673176"/>
            <a:ext cx="6518786" cy="5669154"/>
          </a:xfrm>
          <a:prstGeom prst="rect">
            <a:avLst/>
          </a:prstGeom>
          <a:gradFill>
            <a:gsLst>
              <a:gs pos="0">
                <a:srgbClr val="000076"/>
              </a:gs>
              <a:gs pos="64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AD6C05A5-6893-41A4-AFF2-8BD31D5D4DE6}"/>
              </a:ext>
            </a:extLst>
          </p:cNvPr>
          <p:cNvSpPr/>
          <p:nvPr/>
        </p:nvSpPr>
        <p:spPr bwMode="auto">
          <a:xfrm>
            <a:off x="771151" y="2654658"/>
            <a:ext cx="4401296" cy="1420942"/>
          </a:xfrm>
          <a:prstGeom prst="cloudCallout">
            <a:avLst>
              <a:gd name="adj1" fmla="val 159828"/>
              <a:gd name="adj2" fmla="val 150655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Clicking on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Charts 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button or using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the (“</a:t>
            </a:r>
            <a:r>
              <a:rPr kumimoji="0" lang="en-US" sz="12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Alt+c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”) key from the keyboard opens the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 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016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Output </a:t>
            </a:r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A327-30ED-4D5F-8CBB-270A34BB58A4}"/>
              </a:ext>
            </a:extLst>
          </p:cNvPr>
          <p:cNvSpPr txBox="1"/>
          <p:nvPr/>
        </p:nvSpPr>
        <p:spPr>
          <a:xfrm>
            <a:off x="370951" y="1574702"/>
            <a:ext cx="322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5920"/>
            <a:ext cx="5943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User interface control (navigation) buttons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5DAE7-937A-4578-8228-AC9AD535F49F}"/>
              </a:ext>
            </a:extLst>
          </p:cNvPr>
          <p:cNvSpPr txBox="1"/>
          <p:nvPr/>
        </p:nvSpPr>
        <p:spPr>
          <a:xfrm>
            <a:off x="370951" y="1945403"/>
            <a:ext cx="322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C475E1-4B34-4CF1-A735-93110D47BD08}"/>
              </a:ext>
            </a:extLst>
          </p:cNvPr>
          <p:cNvSpPr txBox="1"/>
          <p:nvPr/>
        </p:nvSpPr>
        <p:spPr>
          <a:xfrm>
            <a:off x="370951" y="2316104"/>
            <a:ext cx="322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</a:t>
            </a:r>
          </a:p>
        </p:txBody>
      </p:sp>
      <p:sp>
        <p:nvSpPr>
          <p:cNvPr id="14" name="AutoShape 19">
            <a:extLst>
              <a:ext uri="{FF2B5EF4-FFF2-40B4-BE49-F238E27FC236}">
                <a16:creationId xmlns:a16="http://schemas.microsoft.com/office/drawing/2014/main" id="{1FE5C9A5-4C31-4485-ABAF-F913D346E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686" y="6367244"/>
            <a:ext cx="2332264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Navigation buttons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89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22" grpId="0"/>
      <p:bldP spid="13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0057" y="6367244"/>
            <a:ext cx="2462892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Features and layouts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86356"/>
            <a:ext cx="2468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048C4B5-B9CB-4631-9C25-AF4E28DE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2388"/>
            <a:ext cx="5570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Features, layouts, and functionalities</a:t>
            </a:r>
          </a:p>
          <a:p>
            <a:pPr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 of the </a:t>
            </a:r>
            <a:r>
              <a:rPr lang="en-US" altLang="en-US" b="1" dirty="0">
                <a:latin typeface="Arial" panose="020B0604020202020204" pitchFamily="34" charset="0"/>
              </a:rPr>
              <a:t>Charts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tabpage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70804-939C-4877-9EA9-F5C522C0FDBB}"/>
              </a:ext>
            </a:extLst>
          </p:cNvPr>
          <p:cNvSpPr txBox="1"/>
          <p:nvPr/>
        </p:nvSpPr>
        <p:spPr>
          <a:xfrm>
            <a:off x="727637" y="5033892"/>
            <a:ext cx="4288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four button controls that can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be used to browse through the charts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panels, to save a chart in a file with a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png format, and transfer program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control to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F339-E04B-4773-9446-AD0208E84D62}"/>
              </a:ext>
            </a:extLst>
          </p:cNvPr>
          <p:cNvSpPr txBox="1"/>
          <p:nvPr/>
        </p:nvSpPr>
        <p:spPr>
          <a:xfrm>
            <a:off x="727637" y="1894307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 is displayed with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tabcontrol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highlighted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411E0-E101-4D70-B11A-F0BA538FE2F0}"/>
              </a:ext>
            </a:extLst>
          </p:cNvPr>
          <p:cNvSpPr txBox="1"/>
          <p:nvPr/>
        </p:nvSpPr>
        <p:spPr>
          <a:xfrm>
            <a:off x="727638" y="2513604"/>
            <a:ext cx="4182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contents of the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titlebar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status-bar are the same as that of the other tabpages, except that in the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statusbar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active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tabpage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now updated to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Charts 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02A1E-1D58-4C1F-8664-0B3F32042390}"/>
              </a:ext>
            </a:extLst>
          </p:cNvPr>
          <p:cNvSpPr txBox="1"/>
          <p:nvPr/>
        </p:nvSpPr>
        <p:spPr>
          <a:xfrm>
            <a:off x="727638" y="3875204"/>
            <a:ext cx="4182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body of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 features a chart control that displays graphical renderings of eleven computed output parameters in a series of panels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7711B66-ED88-4E2A-9D79-A31067985A46}"/>
              </a:ext>
            </a:extLst>
          </p:cNvPr>
          <p:cNvSpPr/>
          <p:nvPr/>
        </p:nvSpPr>
        <p:spPr bwMode="auto">
          <a:xfrm>
            <a:off x="0" y="6466288"/>
            <a:ext cx="2952750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4.5 of the user manual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95AF8-3073-49B3-9CBB-7E72A1492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475" y="600076"/>
            <a:ext cx="7229473" cy="5767168"/>
          </a:xfrm>
          <a:prstGeom prst="rect">
            <a:avLst/>
          </a:prstGeom>
          <a:gradFill flip="none" rotWithShape="1">
            <a:gsLst>
              <a:gs pos="0">
                <a:srgbClr val="000076"/>
              </a:gs>
              <a:gs pos="66000">
                <a:srgbClr val="0000FF"/>
              </a:gs>
              <a:gs pos="100000">
                <a:srgbClr val="000076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5518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940C816-FAD4-4958-8517-7EB34ED86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4" y="1625761"/>
            <a:ext cx="6875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linear-move or center-pivot irrigation system is a 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self-propelled machine consisting of a lateral that 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apply irrigation as it moves across the irrigated field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490A006-C9A9-43AB-A399-B9324C7F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7041"/>
            <a:ext cx="4196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    System description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E69DE42-A62C-4525-B00D-0D2FEB0D6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1186"/>
            <a:ext cx="6054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Center-pivots rotate about a fixed pivot point and irrigate  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 circular area </a:t>
            </a:r>
            <a:r>
              <a:rPr lang="en-US" sz="1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b)</a:t>
            </a:r>
            <a:endParaRPr lang="en-US" sz="1400" i="1" baseline="30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C674904-4DEB-4D62-9315-5199461C1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474805"/>
            <a:ext cx="6054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Linear-moves travel in a straight line path irrigating a rectangular field  </a:t>
            </a:r>
            <a:r>
              <a:rPr lang="en-US" sz="1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a)</a:t>
            </a:r>
            <a:endParaRPr lang="en-US" sz="1400" i="1" baseline="30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E4F081A1-5DD9-44FA-A84A-743C710A1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091" y="5499658"/>
            <a:ext cx="55106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Figure  (a) Sketch of a linear-move system obtaining its water supply form a canal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 (b) Details showing a support tower, drop-tube fitted with a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-emitter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assembly,  and drive unit (from section at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Figure a and c), and (c) Sketch of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center-pivot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system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F6CD9BA-EB4A-4A17-918E-7D4CCF45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98" y="405971"/>
            <a:ext cx="575157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600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Linear-move and center-pivot systems </a:t>
            </a:r>
          </a:p>
        </p:txBody>
      </p:sp>
      <p:sp>
        <p:nvSpPr>
          <p:cNvPr id="15" name="AutoShape 19">
            <a:extLst>
              <a:ext uri="{FF2B5EF4-FFF2-40B4-BE49-F238E27FC236}">
                <a16:creationId xmlns:a16="http://schemas.microsoft.com/office/drawing/2014/main" id="{4B6D67F5-D564-438D-A545-6C5C619D3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023" y="6367244"/>
            <a:ext cx="2211977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System description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E9428A-D34C-4A44-86A4-980943E5E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693" y="117446"/>
            <a:ext cx="5101409" cy="56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82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8" grpId="0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47AB7A-A758-40C2-925F-F2BD90A4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742950"/>
            <a:ext cx="7000873" cy="5624293"/>
          </a:xfrm>
          <a:prstGeom prst="rect">
            <a:avLst/>
          </a:prstGeom>
          <a:gradFill>
            <a:gsLst>
              <a:gs pos="0">
                <a:srgbClr val="000076"/>
              </a:gs>
              <a:gs pos="72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367244"/>
            <a:ext cx="3333749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Tabcontrols</a:t>
            </a: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and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Charts</a:t>
            </a: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panel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77630D-C991-44AC-909F-2B010B96DA3E}"/>
              </a:ext>
            </a:extLst>
          </p:cNvPr>
          <p:cNvSpPr txBox="1"/>
          <p:nvPr/>
        </p:nvSpPr>
        <p:spPr>
          <a:xfrm>
            <a:off x="-82691" y="1150954"/>
            <a:ext cx="44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Tabcontrols</a:t>
            </a:r>
            <a:endParaRPr lang="en-US" i="1" baseline="30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5619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D6238-7220-4E31-B1CB-FC13FE1E4BD3}"/>
              </a:ext>
            </a:extLst>
          </p:cNvPr>
          <p:cNvSpPr txBox="1"/>
          <p:nvPr/>
        </p:nvSpPr>
        <p:spPr>
          <a:xfrm>
            <a:off x="-167180" y="1566963"/>
            <a:ext cx="572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Systems-Projects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 can be    accessed from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 through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tabcontrol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22019-ED8A-465D-BF69-D3E83C629972}"/>
              </a:ext>
            </a:extLst>
          </p:cNvPr>
          <p:cNvSpPr txBox="1"/>
          <p:nvPr/>
        </p:nvSpPr>
        <p:spPr>
          <a:xfrm>
            <a:off x="-119184" y="2440016"/>
            <a:ext cx="572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tabpages can be accessed through the respective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tabcontrols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conditionally</a:t>
            </a:r>
            <a:r>
              <a:rPr lang="en-US" sz="1600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(*)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8F8E42-43E2-4461-9C4F-6EB6B80EC929}"/>
              </a:ext>
            </a:extLst>
          </p:cNvPr>
          <p:cNvSpPr txBox="1"/>
          <p:nvPr/>
        </p:nvSpPr>
        <p:spPr>
          <a:xfrm>
            <a:off x="19049" y="3403236"/>
            <a:ext cx="44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panel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03C088-5E9F-4141-8972-1C3098E4BEB6}"/>
              </a:ext>
            </a:extLst>
          </p:cNvPr>
          <p:cNvSpPr txBox="1"/>
          <p:nvPr/>
        </p:nvSpPr>
        <p:spPr>
          <a:xfrm>
            <a:off x="19050" y="3803346"/>
            <a:ext cx="559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are displayed in the main body of 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 in separate panels   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sequentially</a:t>
            </a: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id="{8CC6B308-390C-4C22-9E5F-EFEC8FB66A65}"/>
              </a:ext>
            </a:extLst>
          </p:cNvPr>
          <p:cNvSpPr/>
          <p:nvPr/>
        </p:nvSpPr>
        <p:spPr bwMode="auto">
          <a:xfrm>
            <a:off x="1066800" y="4734147"/>
            <a:ext cx="4616153" cy="1865536"/>
          </a:xfrm>
          <a:prstGeom prst="wave">
            <a:avLst>
              <a:gd name="adj1" fmla="val 12500"/>
              <a:gd name="adj2" fmla="val -857"/>
            </a:avLst>
          </a:prstGeom>
          <a:gradFill flip="none" rotWithShape="1">
            <a:gsLst>
              <a:gs pos="71000">
                <a:schemeClr val="accent2">
                  <a:lumMod val="60000"/>
                  <a:lumOff val="4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When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tabpage is first opened, the lateral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elevation profile (ELV), the hydraulic grade line (HGL),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and the energy grade line (EGL) chart is displayed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8BAA3886-7036-4B0B-9D52-D6019C56DA66}"/>
              </a:ext>
            </a:extLst>
          </p:cNvPr>
          <p:cNvSpPr/>
          <p:nvPr/>
        </p:nvSpPr>
        <p:spPr bwMode="auto">
          <a:xfrm>
            <a:off x="19049" y="6459402"/>
            <a:ext cx="2952750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4.5.1 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1348529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21" grpId="0"/>
      <p:bldP spid="20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C6607C9-D099-4FC6-869E-C04AB515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178" y="742950"/>
            <a:ext cx="6102770" cy="5624293"/>
          </a:xfrm>
          <a:prstGeom prst="rect">
            <a:avLst/>
          </a:prstGeom>
          <a:gradFill>
            <a:gsLst>
              <a:gs pos="0">
                <a:srgbClr val="000076"/>
              </a:gs>
              <a:gs pos="72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8" y="1160476"/>
            <a:ext cx="6135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rial" panose="020B0604020202020204" pitchFamily="34" charset="0"/>
              </a:rPr>
              <a:t>The energy grade line (EGL), SampleProject _5 </a:t>
            </a:r>
            <a:endParaRPr lang="en-US" altLang="en-US" sz="1800" i="1" baseline="300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813659-2B05-42DB-BE0F-E27C3627A020}"/>
              </a:ext>
            </a:extLst>
          </p:cNvPr>
          <p:cNvSpPr txBox="1"/>
          <p:nvPr/>
        </p:nvSpPr>
        <p:spPr>
          <a:xfrm>
            <a:off x="819476" y="1536625"/>
            <a:ext cx="5388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grade line (EGL) of the lateral is depicted in blue color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91E4D6-3BD4-40B3-B899-6AC6BD8A8E93}"/>
              </a:ext>
            </a:extLst>
          </p:cNvPr>
          <p:cNvSpPr txBox="1"/>
          <p:nvPr/>
        </p:nvSpPr>
        <p:spPr>
          <a:xfrm>
            <a:off x="819476" y="2189175"/>
            <a:ext cx="1845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EGL curve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9A2D0F-9898-45E6-91C6-C73C9FB2BA7E}"/>
              </a:ext>
            </a:extLst>
          </p:cNvPr>
          <p:cNvSpPr txBox="1"/>
          <p:nvPr/>
        </p:nvSpPr>
        <p:spPr>
          <a:xfrm>
            <a:off x="679230" y="3104590"/>
            <a:ext cx="5133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Exhibits a decreasing trend with distance from the lateral inlet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A5BDE1-E7CC-4760-97C6-6A56A6041645}"/>
              </a:ext>
            </a:extLst>
          </p:cNvPr>
          <p:cNvSpPr txBox="1"/>
          <p:nvPr/>
        </p:nvSpPr>
        <p:spPr>
          <a:xfrm>
            <a:off x="695879" y="2527729"/>
            <a:ext cx="5341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Depicts the variation of the specific energy of the fluid </a:t>
            </a:r>
          </a:p>
          <a:p>
            <a:pPr lvl="1"/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(i.e., water) with distance from the lateral inlet </a:t>
            </a:r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4760093E-7622-40D4-A098-5BF2820A8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103" y="6367244"/>
            <a:ext cx="2314845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Energy grade line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241798-E651-44B1-9974-5F84EC68B453}"/>
              </a:ext>
            </a:extLst>
          </p:cNvPr>
          <p:cNvGrpSpPr/>
          <p:nvPr/>
        </p:nvGrpSpPr>
        <p:grpSpPr>
          <a:xfrm>
            <a:off x="339908" y="3665203"/>
            <a:ext cx="6211931" cy="2754913"/>
            <a:chOff x="806592" y="3824598"/>
            <a:chExt cx="8277766" cy="3079750"/>
          </a:xfrm>
        </p:grpSpPr>
        <p:graphicFrame>
          <p:nvGraphicFramePr>
            <p:cNvPr id="26" name="Object 5">
              <a:extLst>
                <a:ext uri="{FF2B5EF4-FFF2-40B4-BE49-F238E27FC236}">
                  <a16:creationId xmlns:a16="http://schemas.microsoft.com/office/drawing/2014/main" id="{61FB3EAA-B0DA-475B-AAD1-4A32AE87E6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0602008"/>
                </p:ext>
              </p:extLst>
            </p:nvPr>
          </p:nvGraphicFramePr>
          <p:xfrm>
            <a:off x="6690726" y="4586170"/>
            <a:ext cx="413631" cy="1024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12" name="Object 5">
                          <a:extLst>
                            <a:ext uri="{FF2B5EF4-FFF2-40B4-BE49-F238E27FC236}">
                              <a16:creationId xmlns:a16="http://schemas.microsoft.com/office/drawing/2014/main" id="{A43AEA9E-F97B-4656-954D-DEF1855E01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0726" y="4586170"/>
                          <a:ext cx="413631" cy="10244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Wave 26">
              <a:extLst>
                <a:ext uri="{FF2B5EF4-FFF2-40B4-BE49-F238E27FC236}">
                  <a16:creationId xmlns:a16="http://schemas.microsoft.com/office/drawing/2014/main" id="{C2FED32F-0D51-477F-83BD-4CDFE9A2CC6A}"/>
                </a:ext>
              </a:extLst>
            </p:cNvPr>
            <p:cNvSpPr/>
            <p:nvPr/>
          </p:nvSpPr>
          <p:spPr bwMode="auto">
            <a:xfrm>
              <a:off x="806592" y="3824598"/>
              <a:ext cx="8277766" cy="3079750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27AC1D-02EB-4A8A-AACB-33EC020B86E5}"/>
                </a:ext>
              </a:extLst>
            </p:cNvPr>
            <p:cNvSpPr/>
            <p:nvPr/>
          </p:nvSpPr>
          <p:spPr>
            <a:xfrm>
              <a:off x="1341400" y="4586171"/>
              <a:ext cx="7580993" cy="161711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systems considered in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LincSys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do not have booster pumps. Thus, the energy grade line of a lateral is always a decreasing function of distance from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lateral inlet, because of the cumulative friction and local energy losses, which increases with distance along the lateral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While the EGL curve is generally smooth, larger localized declines can be noted at span joints. This is due the relatively large local energy losses at the span joints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318C275-FB5C-4106-8814-8942149B41F0}"/>
              </a:ext>
            </a:extLst>
          </p:cNvPr>
          <p:cNvSpPr/>
          <p:nvPr/>
        </p:nvSpPr>
        <p:spPr>
          <a:xfrm>
            <a:off x="173239" y="376831"/>
            <a:ext cx="25619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74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  <p:bldP spid="16" grpId="0"/>
      <p:bldP spid="17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39D985-D0C4-41B3-980D-7F80B5F29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10" y="742950"/>
            <a:ext cx="5907538" cy="5624293"/>
          </a:xfrm>
          <a:prstGeom prst="rect">
            <a:avLst/>
          </a:prstGeom>
          <a:gradFill>
            <a:gsLst>
              <a:gs pos="0">
                <a:srgbClr val="000076"/>
              </a:gs>
              <a:gs pos="72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445" y="6367244"/>
            <a:ext cx="2482505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Hydraulic grade line 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127460"/>
            <a:ext cx="6934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The hydraulic grade line (HGL), SampleProject_5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68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813659-2B05-42DB-BE0F-E27C3627A020}"/>
              </a:ext>
            </a:extLst>
          </p:cNvPr>
          <p:cNvSpPr txBox="1"/>
          <p:nvPr/>
        </p:nvSpPr>
        <p:spPr>
          <a:xfrm>
            <a:off x="808568" y="1513101"/>
            <a:ext cx="480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HGL of the lateral is depicted in red color 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BD3FBC5-0EA6-4DA7-8628-1DF546EC7716}"/>
              </a:ext>
            </a:extLst>
          </p:cNvPr>
          <p:cNvSpPr/>
          <p:nvPr/>
        </p:nvSpPr>
        <p:spPr bwMode="auto">
          <a:xfrm>
            <a:off x="6694870" y="3644745"/>
            <a:ext cx="4690825" cy="1339356"/>
          </a:xfrm>
          <a:prstGeom prst="cloudCallout">
            <a:avLst>
              <a:gd name="adj1" fmla="val -116022"/>
              <a:gd name="adj2" fmla="val -176818"/>
            </a:avLst>
          </a:prstGeom>
          <a:gradFill rotWithShape="0">
            <a:gsLst>
              <a:gs pos="98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The HGL shows the hydraulic head profile along the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lateral (i.e., a profile of the local specific energy minus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velocity head)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D96E0679-03C2-47E8-868E-3ED03224BE63}"/>
              </a:ext>
            </a:extLst>
          </p:cNvPr>
          <p:cNvSpPr/>
          <p:nvPr/>
        </p:nvSpPr>
        <p:spPr bwMode="auto">
          <a:xfrm>
            <a:off x="977978" y="2979347"/>
            <a:ext cx="4467859" cy="1025041"/>
          </a:xfrm>
          <a:prstGeom prst="cloudCallout">
            <a:avLst>
              <a:gd name="adj1" fmla="val 6669"/>
              <a:gd name="adj2" fmla="val -153374"/>
            </a:avLst>
          </a:prstGeom>
          <a:gradFill rotWithShape="0">
            <a:gsLst>
              <a:gs pos="98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The HGL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exhibits a decreasing trend with distance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lateral inlet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23C8C0-1BD1-4098-94C7-9A720B1CD3BC}"/>
              </a:ext>
            </a:extLst>
          </p:cNvPr>
          <p:cNvGrpSpPr/>
          <p:nvPr/>
        </p:nvGrpSpPr>
        <p:grpSpPr>
          <a:xfrm>
            <a:off x="806305" y="2210558"/>
            <a:ext cx="6468794" cy="2655057"/>
            <a:chOff x="1975177" y="1505562"/>
            <a:chExt cx="6099790" cy="2272688"/>
          </a:xfrm>
        </p:grpSpPr>
        <p:graphicFrame>
          <p:nvGraphicFramePr>
            <p:cNvPr id="22" name="Object 5">
              <a:extLst>
                <a:ext uri="{FF2B5EF4-FFF2-40B4-BE49-F238E27FC236}">
                  <a16:creationId xmlns:a16="http://schemas.microsoft.com/office/drawing/2014/main" id="{2ACB5015-6692-4B44-87AF-506F4AD45E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26" name="Object 5">
                          <a:extLst>
                            <a:ext uri="{FF2B5EF4-FFF2-40B4-BE49-F238E27FC236}">
                              <a16:creationId xmlns:a16="http://schemas.microsoft.com/office/drawing/2014/main" id="{61FB3EAA-B0DA-475B-AAD1-4A32AE87E6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Wave 22">
              <a:extLst>
                <a:ext uri="{FF2B5EF4-FFF2-40B4-BE49-F238E27FC236}">
                  <a16:creationId xmlns:a16="http://schemas.microsoft.com/office/drawing/2014/main" id="{151AE8F9-FF1F-4F71-97F3-61EB6766F16C}"/>
                </a:ext>
              </a:extLst>
            </p:cNvPr>
            <p:cNvSpPr/>
            <p:nvPr/>
          </p:nvSpPr>
          <p:spPr bwMode="auto">
            <a:xfrm>
              <a:off x="1975177" y="1505562"/>
              <a:ext cx="6099790" cy="2099891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Note: In the current example project, the HGL is a decreasing function of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distance from the lateral inlet, because lateral diameter does not vary.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However, if the simulation problem is one in which the lateral diameter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is reduced over the distal segments of the lateral, then the HGL can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show a step increase at the locations where changes in lateral diameter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occur!          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337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  <p:bldP spid="3" grpId="0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629" y="6367244"/>
            <a:ext cx="2898319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Lateral elevation profile 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D70E90A-9448-48E1-BF89-55C614F1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9" y="1207828"/>
            <a:ext cx="5570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The lateral elevation profile curve (ELV),</a:t>
            </a:r>
          </a:p>
          <a:p>
            <a:pPr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 SampleProject _5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68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813659-2B05-42DB-BE0F-E27C3627A020}"/>
              </a:ext>
            </a:extLst>
          </p:cNvPr>
          <p:cNvSpPr txBox="1"/>
          <p:nvPr/>
        </p:nvSpPr>
        <p:spPr>
          <a:xfrm>
            <a:off x="855114" y="1944350"/>
            <a:ext cx="418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elevation profile of the centerline of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lateral is depicted in black color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91E4D6-3BD4-40B3-B899-6AC6BD8A8E93}"/>
              </a:ext>
            </a:extLst>
          </p:cNvPr>
          <p:cNvSpPr txBox="1"/>
          <p:nvPr/>
        </p:nvSpPr>
        <p:spPr>
          <a:xfrm>
            <a:off x="855114" y="2552882"/>
            <a:ext cx="4543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closer look at the elevation profile shows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9A2D0F-9898-45E6-91C6-C73C9FB2BA7E}"/>
              </a:ext>
            </a:extLst>
          </p:cNvPr>
          <p:cNvSpPr txBox="1"/>
          <p:nvPr/>
        </p:nvSpPr>
        <p:spPr>
          <a:xfrm>
            <a:off x="789667" y="2916244"/>
            <a:ext cx="4613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upstream-end span is installed on a parcel</a:t>
            </a:r>
          </a:p>
          <a:p>
            <a:pPr lvl="1"/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of the field with a negative slope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C0DFC5-7872-4F4D-96A4-00F1065686B1}"/>
              </a:ext>
            </a:extLst>
          </p:cNvPr>
          <p:cNvSpPr txBox="1"/>
          <p:nvPr/>
        </p:nvSpPr>
        <p:spPr>
          <a:xfrm>
            <a:off x="789667" y="3494739"/>
            <a:ext cx="477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three spans run on a level section of</a:t>
            </a:r>
          </a:p>
          <a:p>
            <a:pPr lvl="1"/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 field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CED653-A0DB-4724-BB1B-223BCF121343}"/>
              </a:ext>
            </a:extLst>
          </p:cNvPr>
          <p:cNvSpPr txBox="1"/>
          <p:nvPr/>
        </p:nvSpPr>
        <p:spPr>
          <a:xfrm>
            <a:off x="789667" y="4073234"/>
            <a:ext cx="438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three distal-end spans are placed on a </a:t>
            </a:r>
          </a:p>
          <a:p>
            <a:pPr lvl="1"/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segment of the field with a negative slope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AE7100-4DC2-4434-8E8B-4FBFAFA63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007" y="742950"/>
            <a:ext cx="6575941" cy="5624293"/>
          </a:xfrm>
          <a:prstGeom prst="rect">
            <a:avLst/>
          </a:prstGeom>
          <a:gradFill>
            <a:gsLst>
              <a:gs pos="0">
                <a:srgbClr val="000076"/>
              </a:gs>
              <a:gs pos="72000">
                <a:srgbClr val="0000FF"/>
              </a:gs>
              <a:gs pos="100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2C8038A-CEBD-42FD-8854-A398D47E693A}"/>
              </a:ext>
            </a:extLst>
          </p:cNvPr>
          <p:cNvSpPr/>
          <p:nvPr/>
        </p:nvSpPr>
        <p:spPr bwMode="auto">
          <a:xfrm>
            <a:off x="725525" y="2695491"/>
            <a:ext cx="4772087" cy="1377743"/>
          </a:xfrm>
          <a:prstGeom prst="cloudCallout">
            <a:avLst>
              <a:gd name="adj1" fmla="val 129076"/>
              <a:gd name="adj2" fmla="val 149458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Clicking on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button closes the EGL, HGL,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and ELV chart panel 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nd opens the pressure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profile chart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046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  <p:bldP spid="16" grpId="0"/>
      <p:bldP spid="17" grpId="0"/>
      <p:bldP spid="18" grpId="0"/>
      <p:bldP spid="20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68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6549" y="6367244"/>
            <a:ext cx="2776400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Lateral pressure profile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2949C4-FF5F-4D97-A4AE-38AF44DF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205" y="1142780"/>
            <a:ext cx="68465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The lateral pressure profile chart</a:t>
            </a:r>
            <a:endParaRPr lang="en-US" altLang="en-US" sz="1800" i="1" baseline="300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F5061-DCBF-429F-A409-55F40EC08459}"/>
              </a:ext>
            </a:extLst>
          </p:cNvPr>
          <p:cNvSpPr txBox="1"/>
          <p:nvPr/>
        </p:nvSpPr>
        <p:spPr>
          <a:xfrm>
            <a:off x="792215" y="155227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 the variation with distance, of the lateral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pressure, from the lateral inlet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A7814-1459-442C-87B5-39F92D592ABD}"/>
              </a:ext>
            </a:extLst>
          </p:cNvPr>
          <p:cNvSpPr txBox="1"/>
          <p:nvPr/>
        </p:nvSpPr>
        <p:spPr>
          <a:xfrm>
            <a:off x="792215" y="2171022"/>
            <a:ext cx="3825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following spatial properties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D03F5-FB61-4EF3-8950-538A60174D6D}"/>
              </a:ext>
            </a:extLst>
          </p:cNvPr>
          <p:cNvSpPr txBox="1"/>
          <p:nvPr/>
        </p:nvSpPr>
        <p:spPr>
          <a:xfrm>
            <a:off x="1205793" y="2795891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D721F8-FCAD-4196-9426-0E06AB48FC14}"/>
              </a:ext>
            </a:extLst>
          </p:cNvPr>
          <p:cNvSpPr txBox="1"/>
          <p:nvPr/>
        </p:nvSpPr>
        <p:spPr>
          <a:xfrm>
            <a:off x="1205793" y="2517313"/>
            <a:ext cx="3735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span-scale (in-span) patterns 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A109CECF-CAF2-4487-9A6F-8A671BA44D24}"/>
              </a:ext>
            </a:extLst>
          </p:cNvPr>
          <p:cNvSpPr/>
          <p:nvPr/>
        </p:nvSpPr>
        <p:spPr bwMode="auto">
          <a:xfrm>
            <a:off x="19049" y="6481169"/>
            <a:ext cx="3581400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6.2.2.c of the user manual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ECA58-2A2D-4EEA-8455-36BDC31FF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01" y="666750"/>
            <a:ext cx="6591300" cy="5700491"/>
          </a:xfrm>
          <a:prstGeom prst="rect">
            <a:avLst/>
          </a:prstGeom>
          <a:gradFill flip="none" rotWithShape="1">
            <a:gsLst>
              <a:gs pos="0">
                <a:srgbClr val="000076"/>
              </a:gs>
              <a:gs pos="69000">
                <a:srgbClr val="0000FF"/>
              </a:gs>
              <a:gs pos="100000">
                <a:srgbClr val="000076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755694-1317-4F41-B1CF-82CA1544A0A8}"/>
              </a:ext>
            </a:extLst>
          </p:cNvPr>
          <p:cNvGrpSpPr/>
          <p:nvPr/>
        </p:nvGrpSpPr>
        <p:grpSpPr>
          <a:xfrm>
            <a:off x="322751" y="2855866"/>
            <a:ext cx="7023212" cy="4090218"/>
            <a:chOff x="1509552" y="2504632"/>
            <a:chExt cx="6099790" cy="2092618"/>
          </a:xfrm>
        </p:grpSpPr>
        <p:graphicFrame>
          <p:nvGraphicFramePr>
            <p:cNvPr id="16" name="Object 5">
              <a:extLst>
                <a:ext uri="{FF2B5EF4-FFF2-40B4-BE49-F238E27FC236}">
                  <a16:creationId xmlns:a16="http://schemas.microsoft.com/office/drawing/2014/main" id="{72D63D49-B101-4624-B2A8-D9A51BB85B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4560" imgH="698400" progId="Equation.3">
                    <p:embed/>
                  </p:oleObj>
                </mc:Choice>
                <mc:Fallback>
                  <p:oleObj name="Equation" r:id="rId3" imgW="304560" imgH="698400" progId="Equation.3">
                    <p:embed/>
                    <p:pic>
                      <p:nvPicPr>
                        <p:cNvPr id="16" name="Object 5">
                          <a:extLst>
                            <a:ext uri="{FF2B5EF4-FFF2-40B4-BE49-F238E27FC236}">
                              <a16:creationId xmlns:a16="http://schemas.microsoft.com/office/drawing/2014/main" id="{72D63D49-B101-4624-B2A8-D9A51BB85B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Wave 16">
              <a:extLst>
                <a:ext uri="{FF2B5EF4-FFF2-40B4-BE49-F238E27FC236}">
                  <a16:creationId xmlns:a16="http://schemas.microsoft.com/office/drawing/2014/main" id="{A6A9DD9B-F69F-449F-8E48-BD842CC6F5E1}"/>
                </a:ext>
              </a:extLst>
            </p:cNvPr>
            <p:cNvSpPr/>
            <p:nvPr/>
          </p:nvSpPr>
          <p:spPr bwMode="auto">
            <a:xfrm>
              <a:off x="1509552" y="2504632"/>
              <a:ext cx="6099790" cy="2092618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The lateral pressure profile of a linear-move or center-pivot system exhibit a unique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in-span variability pattern in which pressure decreases with distance from the lateral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inlet over an upstream section of a span, reaches a minimum at some point within the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span, and thereafter it increases with distance over the lower section of the span. While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this variability pattern holds for spans with a concave geometry, the opposite is true for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spans with a convex geometry (i.e., truncated cantilever type spans often attached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to the distal-end of linear-moves and center-pivots).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Evidently, this spatial behavior of the lateral pressure is directly related to the geometry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of the spans of these laterals, although it is modulated to a varying degree by other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lateral parameters, including field slope and lateral diameter </a:t>
              </a:r>
              <a:r>
                <a:rPr lang="en-US" altLang="en-US" sz="1400" i="1" baseline="30000" dirty="0">
                  <a:solidFill>
                    <a:srgbClr val="FF00FF"/>
                  </a:solidFill>
                  <a:latin typeface="Arial" panose="020B0604020202020204" pitchFamily="34" charset="0"/>
                </a:rPr>
                <a:t>(*)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77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1AD7BA-7E05-4C73-8559-73BF9FE0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1" y="666750"/>
            <a:ext cx="6591300" cy="5700491"/>
          </a:xfrm>
          <a:prstGeom prst="rect">
            <a:avLst/>
          </a:prstGeom>
          <a:gradFill flip="none" rotWithShape="1">
            <a:gsLst>
              <a:gs pos="0">
                <a:srgbClr val="000076"/>
              </a:gs>
              <a:gs pos="69000">
                <a:srgbClr val="0000FF"/>
              </a:gs>
              <a:gs pos="100000">
                <a:srgbClr val="000076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68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257" y="6367244"/>
            <a:ext cx="2767692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Lateral pressure profile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2949C4-FF5F-4D97-A4AE-38AF44DF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205" y="1142780"/>
            <a:ext cx="4705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The lateral pressure profile chart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F5061-DCBF-429F-A409-55F40EC08459}"/>
              </a:ext>
            </a:extLst>
          </p:cNvPr>
          <p:cNvSpPr txBox="1"/>
          <p:nvPr/>
        </p:nvSpPr>
        <p:spPr>
          <a:xfrm>
            <a:off x="792215" y="1522664"/>
            <a:ext cx="4762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displays the variation with distance, of lateral </a:t>
            </a:r>
          </a:p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pressure, from the lateral inlet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A7814-1459-442C-87B5-39F92D592ABD}"/>
              </a:ext>
            </a:extLst>
          </p:cNvPr>
          <p:cNvSpPr txBox="1"/>
          <p:nvPr/>
        </p:nvSpPr>
        <p:spPr>
          <a:xfrm>
            <a:off x="792215" y="2171022"/>
            <a:ext cx="4398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pressure head profile, properties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D03F5-FB61-4EF3-8950-538A60174D6D}"/>
              </a:ext>
            </a:extLst>
          </p:cNvPr>
          <p:cNvSpPr txBox="1"/>
          <p:nvPr/>
        </p:nvSpPr>
        <p:spPr>
          <a:xfrm>
            <a:off x="1205793" y="2795891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D721F8-FCAD-4196-9426-0E06AB48FC14}"/>
              </a:ext>
            </a:extLst>
          </p:cNvPr>
          <p:cNvSpPr txBox="1"/>
          <p:nvPr/>
        </p:nvSpPr>
        <p:spPr>
          <a:xfrm>
            <a:off x="1207040" y="2500758"/>
            <a:ext cx="37353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span-scale (in-span) patterns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0110DA-97A4-4700-BFCB-56709ABEEBE5}"/>
              </a:ext>
            </a:extLst>
          </p:cNvPr>
          <p:cNvSpPr txBox="1"/>
          <p:nvPr/>
        </p:nvSpPr>
        <p:spPr>
          <a:xfrm>
            <a:off x="1205793" y="2817602"/>
            <a:ext cx="3017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Inter-span/lateral-wide trend</a:t>
            </a:r>
          </a:p>
        </p:txBody>
      </p:sp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A0CA0692-095A-4D29-8876-DCB8B420A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745" y="3998485"/>
          <a:ext cx="443235" cy="115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6" name="Object 5">
                        <a:extLst>
                          <a:ext uri="{FF2B5EF4-FFF2-40B4-BE49-F238E27FC236}">
                            <a16:creationId xmlns:a16="http://schemas.microsoft.com/office/drawing/2014/main" id="{72D63D49-B101-4624-B2A8-D9A51BB85B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745" y="3998485"/>
                        <a:ext cx="443235" cy="1153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0917BEE5-F072-4646-91E2-D07F401DA3FB}"/>
              </a:ext>
            </a:extLst>
          </p:cNvPr>
          <p:cNvGrpSpPr/>
          <p:nvPr/>
        </p:nvGrpSpPr>
        <p:grpSpPr>
          <a:xfrm>
            <a:off x="792215" y="3222611"/>
            <a:ext cx="7265501" cy="2456080"/>
            <a:chOff x="1458633" y="2587052"/>
            <a:chExt cx="6099790" cy="2092618"/>
          </a:xfrm>
        </p:grpSpPr>
        <p:graphicFrame>
          <p:nvGraphicFramePr>
            <p:cNvPr id="24" name="Object 5">
              <a:extLst>
                <a:ext uri="{FF2B5EF4-FFF2-40B4-BE49-F238E27FC236}">
                  <a16:creationId xmlns:a16="http://schemas.microsoft.com/office/drawing/2014/main" id="{AA7EE370-9522-4EFC-8D8D-3D82E82769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16" name="Object 5">
                          <a:extLst>
                            <a:ext uri="{FF2B5EF4-FFF2-40B4-BE49-F238E27FC236}">
                              <a16:creationId xmlns:a16="http://schemas.microsoft.com/office/drawing/2014/main" id="{72D63D49-B101-4624-B2A8-D9A51BB85B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Wave 24">
              <a:extLst>
                <a:ext uri="{FF2B5EF4-FFF2-40B4-BE49-F238E27FC236}">
                  <a16:creationId xmlns:a16="http://schemas.microsoft.com/office/drawing/2014/main" id="{746B3975-0A11-4A61-99EE-2C7492D701DC}"/>
                </a:ext>
              </a:extLst>
            </p:cNvPr>
            <p:cNvSpPr/>
            <p:nvPr/>
          </p:nvSpPr>
          <p:spPr bwMode="auto">
            <a:xfrm>
              <a:off x="1458633" y="2587052"/>
              <a:ext cx="6099790" cy="2092618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 addition to the in-span patterns, an overall inter-span/lateral-wide pressure variability trend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(encompassing two or more spans of the lateral) can be discerned. For the example project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considered here, for instance, it can be observed that lateral pressure generally trends down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as one moves downstream along the lateral over the five upstream spans and then inches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upwards slightly over spans six and seven (because of slope effects) </a:t>
              </a:r>
              <a:r>
                <a:rPr lang="en-US" sz="1200" i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(*)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0276244-8830-4FA8-B06B-1A74E9BD2A9C}"/>
              </a:ext>
            </a:extLst>
          </p:cNvPr>
          <p:cNvSpPr/>
          <p:nvPr/>
        </p:nvSpPr>
        <p:spPr bwMode="auto">
          <a:xfrm>
            <a:off x="1409176" y="1893874"/>
            <a:ext cx="5772306" cy="1817889"/>
          </a:xfrm>
          <a:prstGeom prst="cloudCallout">
            <a:avLst>
              <a:gd name="adj1" fmla="val 80464"/>
              <a:gd name="adj2" fmla="val 140663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closes the current window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brings back into view the EGL, HGL, and ELV chart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 the other hand,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opens the emitter head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differential and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-inlet and –set pressure profiles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10C11D92-85C4-424C-9919-E99EF1B3A115}"/>
              </a:ext>
            </a:extLst>
          </p:cNvPr>
          <p:cNvSpPr/>
          <p:nvPr/>
        </p:nvSpPr>
        <p:spPr bwMode="auto">
          <a:xfrm>
            <a:off x="19049" y="6481169"/>
            <a:ext cx="3581400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6.2.2.c 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973618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/>
      <p:bldP spid="12" grpId="0"/>
      <p:bldP spid="15" grpId="0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63828-FBB1-4882-934F-81FB59DE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00" y="571503"/>
            <a:ext cx="6302184" cy="5795741"/>
          </a:xfrm>
          <a:prstGeom prst="rect">
            <a:avLst/>
          </a:prstGeom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68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17" y="1254565"/>
            <a:ext cx="594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The emitter head differential and prv-inlet and –set pressure profiles chart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990" y="6367244"/>
            <a:ext cx="4970960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Emitr. head diff. and prv-inlet and –set pressure profiles </a:t>
            </a:r>
            <a:endParaRPr lang="en-US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EFCCA-87FF-4EF4-9018-BA92BFA42DB7}"/>
              </a:ext>
            </a:extLst>
          </p:cNvPr>
          <p:cNvSpPr txBox="1"/>
          <p:nvPr/>
        </p:nvSpPr>
        <p:spPr>
          <a:xfrm>
            <a:off x="930421" y="1957863"/>
            <a:ext cx="475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upper most curve in blue color is the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-inlet pressure profile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CF8E20-11F4-4151-BF5C-A30764B38869}"/>
              </a:ext>
            </a:extLst>
          </p:cNvPr>
          <p:cNvSpPr txBox="1"/>
          <p:nvPr/>
        </p:nvSpPr>
        <p:spPr>
          <a:xfrm>
            <a:off x="930421" y="2577587"/>
            <a:ext cx="457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line in red color is the prv-set pressure profile, which is constant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32193-EDFF-42CE-929B-312ED0596E44}"/>
              </a:ext>
            </a:extLst>
          </p:cNvPr>
          <p:cNvSpPr txBox="1"/>
          <p:nvPr/>
        </p:nvSpPr>
        <p:spPr>
          <a:xfrm>
            <a:off x="922432" y="3233465"/>
            <a:ext cx="471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curve in black color is the emitter head differential profile (i.e., a profile of the total head difference across each emitter)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710FC2-E7EA-4DFC-85E8-F0CD8337397A}"/>
              </a:ext>
            </a:extLst>
          </p:cNvPr>
          <p:cNvGrpSpPr/>
          <p:nvPr/>
        </p:nvGrpSpPr>
        <p:grpSpPr>
          <a:xfrm>
            <a:off x="117528" y="1379423"/>
            <a:ext cx="6327319" cy="6014321"/>
            <a:chOff x="1738692" y="2787089"/>
            <a:chExt cx="6099797" cy="2092619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4242D0D4-87B5-44BE-8244-37E291B8E9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13" name="Object 5">
                          <a:extLst>
                            <a:ext uri="{FF2B5EF4-FFF2-40B4-BE49-F238E27FC236}">
                              <a16:creationId xmlns:a16="http://schemas.microsoft.com/office/drawing/2014/main" id="{4242D0D4-87B5-44BE-8244-37E291B8E9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Wave 13">
              <a:extLst>
                <a:ext uri="{FF2B5EF4-FFF2-40B4-BE49-F238E27FC236}">
                  <a16:creationId xmlns:a16="http://schemas.microsoft.com/office/drawing/2014/main" id="{32980F53-F8FB-4BC1-BE93-ACB7E77B0836}"/>
                </a:ext>
              </a:extLst>
            </p:cNvPr>
            <p:cNvSpPr/>
            <p:nvPr/>
          </p:nvSpPr>
          <p:spPr bwMode="auto">
            <a:xfrm>
              <a:off x="1738692" y="2787089"/>
              <a:ext cx="6099797" cy="2092619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The prv-inlet pressure exceeds the set pressure over the entire lateral length. Over the upper 101.5m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long section of the lateral, the prv-inlet pressure exceeds the set pressure by a margin of at least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3.5m (i.e., the recommended margin for the prv to function reliably as a pressure regulator). As 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result, the emitter head differential and the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prv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-set pressure profiles overlap over this segment of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the lateral, indicating that the 104 prvs in this section of the lateral are operating in the active mode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In the lower 219m section of the lateral, on the other hand, the pressure margin between the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prv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-inlet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and the specified set pressure is less than the required minimum of 3.5m. As a result, the 226 prvs in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this section of the lateral are operating in the passive mode (i.e., no pressure regulation). Thus, the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emitter head differential profile first trends down and then inches slightly up at the distal-end (due to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the field slope)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Details on modes of operations of prvs in the context of an irrigation lateral is described in the following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paper: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Zerihun, D. and Sanchez, C.A. (2019). Hydraulics of linear-move sprinkler irrigation systems, I.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description, assumptions, and definition of the hydraulic simulation problem. Irrig  Drain Sys Eng.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8:235.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  This document can also be accessed through the help menu of </a:t>
              </a: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LincSys’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user interface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557BC67B-F015-4A20-BBB4-D3FB2C10E176}"/>
              </a:ext>
            </a:extLst>
          </p:cNvPr>
          <p:cNvSpPr/>
          <p:nvPr/>
        </p:nvSpPr>
        <p:spPr bwMode="auto">
          <a:xfrm>
            <a:off x="19049" y="6481169"/>
            <a:ext cx="3581400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6.2.2.c of the user manual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75B24490-CBB5-4B8D-891B-F7C9BA866B56}"/>
              </a:ext>
            </a:extLst>
          </p:cNvPr>
          <p:cNvSpPr/>
          <p:nvPr/>
        </p:nvSpPr>
        <p:spPr bwMode="auto">
          <a:xfrm>
            <a:off x="1809749" y="388474"/>
            <a:ext cx="6589178" cy="2325225"/>
          </a:xfrm>
          <a:prstGeom prst="cloudCallout">
            <a:avLst>
              <a:gd name="adj1" fmla="val 57712"/>
              <a:gd name="adj2" fmla="val 168261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or tapping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“Alt+p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keys from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keyboard closes the current window and brings back into view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lateral pressure profile chart.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 the other hand, 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or tapping on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“Alt+n”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keys opens the emitter discharge profile chart    </a:t>
            </a:r>
          </a:p>
        </p:txBody>
      </p:sp>
    </p:spTree>
    <p:extLst>
      <p:ext uri="{BB962C8B-B14F-4D97-AF65-F5344CB8AC3E}">
        <p14:creationId xmlns:p14="http://schemas.microsoft.com/office/powerpoint/2010/main" val="3922094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A7907-C262-408F-AD03-5A6A136E1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729" y="666755"/>
            <a:ext cx="6455271" cy="5700483"/>
          </a:xfrm>
          <a:prstGeom prst="rect">
            <a:avLst/>
          </a:prstGeom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79750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79750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2468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Charts tabpage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5920"/>
            <a:ext cx="557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The emitter discharge profile chart </a:t>
            </a:r>
            <a:r>
              <a:rPr lang="en-US" altLang="en-US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2857" y="6367244"/>
            <a:ext cx="2920092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Emitter discharge profile  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C0CCA84-73B1-4715-9D16-9CCA671B4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54" y="1580713"/>
            <a:ext cx="5248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emitter discharge profile shows the same spatial behavior as that of the emitter head differential profile (previous slide)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AAFE138-CDCC-42AE-805D-AE5620425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20" y="2397715"/>
            <a:ext cx="467639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It is constant over the upper 101.5m section of the lateral where pressure regulation occurs </a:t>
            </a:r>
            <a:r>
              <a:rPr lang="en-US" altLang="en-US" sz="1400" dirty="0">
                <a:solidFill>
                  <a:srgbClr val="339933"/>
                </a:solidFill>
                <a:latin typeface="Arial" panose="020B0604020202020204" pitchFamily="34" charset="0"/>
              </a:rPr>
              <a:t>(Note : over this section of the lateral emitter discharge is equal to the discharge that corresponds to the </a:t>
            </a:r>
            <a:r>
              <a:rPr lang="en-US" altLang="en-US" sz="1400" dirty="0" err="1">
                <a:solidFill>
                  <a:srgbClr val="339933"/>
                </a:solidFill>
                <a:latin typeface="Arial" panose="020B0604020202020204" pitchFamily="34" charset="0"/>
              </a:rPr>
              <a:t>prv</a:t>
            </a:r>
            <a:r>
              <a:rPr lang="en-US" altLang="en-US" sz="1400" dirty="0">
                <a:solidFill>
                  <a:srgbClr val="339933"/>
                </a:solidFill>
                <a:latin typeface="Arial" panose="020B0604020202020204" pitchFamily="34" charset="0"/>
              </a:rPr>
              <a:t>-set pressure)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0779410-CEB6-46E4-B9C5-9779AF80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887" y="3685281"/>
            <a:ext cx="48352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Generally, it trends down as one moves downstream over the next 127.9m long </a:t>
            </a:r>
          </a:p>
          <a:p>
            <a:pPr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      section of the lateral and then inches slightly</a:t>
            </a:r>
          </a:p>
          <a:p>
            <a:pPr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      up over the distal 91m segment (due to field    </a:t>
            </a:r>
          </a:p>
          <a:p>
            <a:pPr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CC00"/>
                </a:solidFill>
                <a:latin typeface="Arial" panose="020B0604020202020204" pitchFamily="34" charset="0"/>
              </a:rPr>
              <a:t>       slope) </a:t>
            </a:r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BCF15863-92AA-49F9-A5E5-C4A7FC584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4019" y="-860165"/>
          <a:ext cx="457042" cy="804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A3CA12DE-F3C6-4924-A853-99FAB421D9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019" y="-860165"/>
                        <a:ext cx="457042" cy="804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19631F66-0E3A-4E72-9B8D-5C4485DDC9F8}"/>
              </a:ext>
            </a:extLst>
          </p:cNvPr>
          <p:cNvSpPr/>
          <p:nvPr/>
        </p:nvSpPr>
        <p:spPr bwMode="auto">
          <a:xfrm>
            <a:off x="19049" y="6481169"/>
            <a:ext cx="3581400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6.2.2.c of the user manual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69B34D0B-05F2-4612-B95F-92AD210AB192}"/>
              </a:ext>
            </a:extLst>
          </p:cNvPr>
          <p:cNvSpPr/>
          <p:nvPr/>
        </p:nvSpPr>
        <p:spPr bwMode="auto">
          <a:xfrm>
            <a:off x="19049" y="2869601"/>
            <a:ext cx="5865466" cy="1552652"/>
          </a:xfrm>
          <a:prstGeom prst="cloudCallout">
            <a:avLst>
              <a:gd name="adj1" fmla="val 106783"/>
              <a:gd name="adj2" fmla="val 116128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 or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Alt+n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keys from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keyboard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browse through the rest of the output charts, which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include the lateral discharge, friction head loss, friction factor,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local head loss, and velocity head profiles</a:t>
            </a:r>
          </a:p>
        </p:txBody>
      </p:sp>
    </p:spTree>
    <p:extLst>
      <p:ext uri="{BB962C8B-B14F-4D97-AF65-F5344CB8AC3E}">
        <p14:creationId xmlns:p14="http://schemas.microsoft.com/office/powerpoint/2010/main" val="4147724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356213"/>
              </p:ext>
            </p:extLst>
          </p:nvPr>
        </p:nvGraphicFramePr>
        <p:xfrm>
          <a:off x="6065108" y="2947039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108" y="2947039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6515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quick exploration of the installation folder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5920"/>
            <a:ext cx="557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The contents of the installation folder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950" y="6367244"/>
            <a:ext cx="2190050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Installation folder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0C80CFA-CBA8-4DFB-9BAF-20120234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49" y="1609352"/>
            <a:ext cx="5875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Opening the installation folder shows that a sizable number of files were copied into it during software installation, including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D720A-DF92-4BA5-B560-37C4B346C726}"/>
              </a:ext>
            </a:extLst>
          </p:cNvPr>
          <p:cNvSpPr txBox="1"/>
          <p:nvPr/>
        </p:nvSpPr>
        <p:spPr>
          <a:xfrm>
            <a:off x="1287193" y="2459878"/>
            <a:ext cx="4334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executable files : </a:t>
            </a: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HydrSimLaterals.exe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LincSys.exe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32C94E-5642-451D-87A5-AE56AADD2DA7}"/>
              </a:ext>
            </a:extLst>
          </p:cNvPr>
          <p:cNvSpPr txBox="1"/>
          <p:nvPr/>
        </p:nvSpPr>
        <p:spPr>
          <a:xfrm>
            <a:off x="1287193" y="3026830"/>
            <a:ext cx="4697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configuration file, </a:t>
            </a:r>
            <a:r>
              <a:rPr lang="en-US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LincSys.exe.Config</a:t>
            </a: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and the </a:t>
            </a:r>
            <a:r>
              <a:rPr lang="en-US" sz="1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 file, </a:t>
            </a:r>
            <a:r>
              <a:rPr lang="en-US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LincSys.Icon</a:t>
            </a: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39C8F-7932-41BB-ACD4-EB0F6E160E9C}"/>
              </a:ext>
            </a:extLst>
          </p:cNvPr>
          <p:cNvSpPr txBox="1"/>
          <p:nvPr/>
        </p:nvSpPr>
        <p:spPr>
          <a:xfrm>
            <a:off x="1289128" y="3588477"/>
            <a:ext cx="470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host of .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Framework </a:t>
            </a: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files with a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(dynamic link library) extension and 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2D88DA83-6EA5-40FC-8716-651BAA1F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36" y="4148392"/>
            <a:ext cx="5570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 data folder named </a:t>
            </a:r>
            <a:r>
              <a:rPr lang="en-US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Projects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47DAF4-90C0-4867-9D70-1DEFC9A3936C}"/>
              </a:ext>
            </a:extLst>
          </p:cNvPr>
          <p:cNvGrpSpPr/>
          <p:nvPr/>
        </p:nvGrpSpPr>
        <p:grpSpPr>
          <a:xfrm>
            <a:off x="6301542" y="928368"/>
            <a:ext cx="5707110" cy="5223363"/>
            <a:chOff x="6301542" y="928368"/>
            <a:chExt cx="5707110" cy="5223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103607-5A13-4910-A1C4-057EC402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1542" y="928368"/>
              <a:ext cx="5707110" cy="491558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C0CBFD-71DA-42E8-8872-1684E3FE2075}"/>
                </a:ext>
              </a:extLst>
            </p:cNvPr>
            <p:cNvSpPr txBox="1"/>
            <p:nvPr/>
          </p:nvSpPr>
          <p:spPr>
            <a:xfrm>
              <a:off x="7037509" y="5843954"/>
              <a:ext cx="4605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 limited view of the contents of the installation folder </a:t>
              </a:r>
            </a:p>
          </p:txBody>
        </p:sp>
      </p:grp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06706E0C-4691-4CAE-ACD8-AA228020FFAD}"/>
              </a:ext>
            </a:extLst>
          </p:cNvPr>
          <p:cNvSpPr/>
          <p:nvPr/>
        </p:nvSpPr>
        <p:spPr bwMode="auto">
          <a:xfrm>
            <a:off x="19049" y="6481169"/>
            <a:ext cx="4105276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1.2.3.a and Chapter 5 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2969550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5" grpId="0"/>
      <p:bldP spid="20" grpId="0"/>
      <p:bldP spid="23" grpId="0"/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14E9985A-124A-470F-9141-837711A31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5108" y="2947039"/>
          <a:ext cx="304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14E9985A-124A-470F-9141-837711A31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108" y="2947039"/>
                        <a:ext cx="304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6515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quick exploration of the installation folder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D720A-DF92-4BA5-B560-37C4B346C726}"/>
              </a:ext>
            </a:extLst>
          </p:cNvPr>
          <p:cNvSpPr txBox="1"/>
          <p:nvPr/>
        </p:nvSpPr>
        <p:spPr>
          <a:xfrm>
            <a:off x="898633" y="1592056"/>
            <a:ext cx="4408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configuration option folders 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32C94E-5642-451D-87A5-AE56AADD2DA7}"/>
              </a:ext>
            </a:extLst>
          </p:cNvPr>
          <p:cNvSpPr txBox="1"/>
          <p:nvPr/>
        </p:nvSpPr>
        <p:spPr>
          <a:xfrm>
            <a:off x="1306472" y="2324369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DroptubePrvEmitter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51000F-5A9A-467E-8865-8231875C41A4}"/>
              </a:ext>
            </a:extLst>
          </p:cNvPr>
          <p:cNvSpPr txBox="1"/>
          <p:nvPr/>
        </p:nvSpPr>
        <p:spPr>
          <a:xfrm>
            <a:off x="1306472" y="1943290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DroptubeEmitter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0D50C8-8033-44E2-85DC-E85B7087EC82}"/>
              </a:ext>
            </a:extLst>
          </p:cNvPr>
          <p:cNvSpPr txBox="1"/>
          <p:nvPr/>
        </p:nvSpPr>
        <p:spPr>
          <a:xfrm>
            <a:off x="1306472" y="2718128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EmitterOnLateral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B7DEC2-4A50-4D6C-9231-1B762EC54853}"/>
              </a:ext>
            </a:extLst>
          </p:cNvPr>
          <p:cNvGrpSpPr/>
          <p:nvPr/>
        </p:nvGrpSpPr>
        <p:grpSpPr>
          <a:xfrm>
            <a:off x="6307287" y="1055296"/>
            <a:ext cx="5687219" cy="2334318"/>
            <a:chOff x="6284720" y="2294514"/>
            <a:chExt cx="5687219" cy="23343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CC69C3-A9CC-4AF0-8A5E-4208F56EE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4720" y="2294514"/>
              <a:ext cx="5687219" cy="190710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E1A342-E5E8-4AA6-81C4-9DBD8BE159E8}"/>
                </a:ext>
              </a:extLst>
            </p:cNvPr>
            <p:cNvSpPr txBox="1"/>
            <p:nvPr/>
          </p:nvSpPr>
          <p:spPr>
            <a:xfrm>
              <a:off x="7369102" y="4259500"/>
              <a:ext cx="3429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 of the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folder </a:t>
              </a:r>
            </a:p>
          </p:txBody>
        </p:sp>
      </p:grp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94D2F373-F8E7-4543-B5F9-CC5ACFEDDCC3}"/>
              </a:ext>
            </a:extLst>
          </p:cNvPr>
          <p:cNvSpPr/>
          <p:nvPr/>
        </p:nvSpPr>
        <p:spPr bwMode="auto">
          <a:xfrm>
            <a:off x="19048" y="6481169"/>
            <a:ext cx="4657043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Sections 1.2.3.a and 5.1.1 to 5.1.3 of the user manual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182467D-2F77-419E-9234-1F5DE4EEB90E}"/>
              </a:ext>
            </a:extLst>
          </p:cNvPr>
          <p:cNvSpPr/>
          <p:nvPr/>
        </p:nvSpPr>
        <p:spPr bwMode="auto">
          <a:xfrm>
            <a:off x="8729806" y="3350101"/>
            <a:ext cx="3012143" cy="1757445"/>
          </a:xfrm>
          <a:prstGeom prst="cloudCallout">
            <a:avLst>
              <a:gd name="adj1" fmla="val -79137"/>
              <a:gd name="adj2" fmla="val -114972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five subfolders under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folder: three system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configuration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options folders and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two additional document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data folders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B0E56-DF3D-4996-B002-9ABD5B86DA16}"/>
              </a:ext>
            </a:extLst>
          </p:cNvPr>
          <p:cNvSpPr txBox="1"/>
          <p:nvPr/>
        </p:nvSpPr>
        <p:spPr>
          <a:xfrm>
            <a:off x="896472" y="3155632"/>
            <a:ext cx="4657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help document and data folders are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19F195-923C-4909-921D-FAFD308EEE4F}"/>
              </a:ext>
            </a:extLst>
          </p:cNvPr>
          <p:cNvSpPr txBox="1"/>
          <p:nvPr/>
        </p:nvSpPr>
        <p:spPr>
          <a:xfrm>
            <a:off x="1306472" y="3521203"/>
            <a:ext cx="23569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HelpDocAndLiterature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DE5127-3AD0-4BA5-BDFB-6962F75F3B73}"/>
              </a:ext>
            </a:extLst>
          </p:cNvPr>
          <p:cNvSpPr txBox="1"/>
          <p:nvPr/>
        </p:nvSpPr>
        <p:spPr>
          <a:xfrm>
            <a:off x="1306472" y="3843145"/>
            <a:ext cx="26646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Templates_InputDataFiles</a:t>
            </a:r>
            <a:endParaRPr lang="en-US" sz="14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69C4D26C-8827-4BDA-ACF7-6FBABF41A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53780"/>
              </p:ext>
            </p:extLst>
          </p:nvPr>
        </p:nvGraphicFramePr>
        <p:xfrm>
          <a:off x="4103157" y="-1253330"/>
          <a:ext cx="425132" cy="265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698400" progId="Equation.3">
                  <p:embed/>
                </p:oleObj>
              </mc:Choice>
              <mc:Fallback>
                <p:oleObj name="Equation" r:id="rId3" imgW="304560" imgH="698400" progId="Equation.3">
                  <p:embed/>
                  <p:pic>
                    <p:nvPicPr>
                      <p:cNvPr id="29" name="Object 5">
                        <a:extLst>
                          <a:ext uri="{FF2B5EF4-FFF2-40B4-BE49-F238E27FC236}">
                            <a16:creationId xmlns:a16="http://schemas.microsoft.com/office/drawing/2014/main" id="{DB4CFC10-4B1B-4E2C-94C6-CA53C26D1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157" y="-1253330"/>
                        <a:ext cx="425132" cy="2654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Wave 27">
            <a:extLst>
              <a:ext uri="{FF2B5EF4-FFF2-40B4-BE49-F238E27FC236}">
                <a16:creationId xmlns:a16="http://schemas.microsoft.com/office/drawing/2014/main" id="{137854C4-232C-4C61-B36F-816831672363}"/>
              </a:ext>
            </a:extLst>
          </p:cNvPr>
          <p:cNvSpPr/>
          <p:nvPr/>
        </p:nvSpPr>
        <p:spPr bwMode="auto">
          <a:xfrm>
            <a:off x="3700771" y="3285912"/>
            <a:ext cx="8464578" cy="3588014"/>
          </a:xfrm>
          <a:prstGeom prst="wave">
            <a:avLst>
              <a:gd name="adj1" fmla="val 12500"/>
              <a:gd name="adj2" fmla="val -857"/>
            </a:avLst>
          </a:prstGeo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HelpDocAndLiterature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Templates_InputDataFiles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folders are also created during installation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HelpDocAndLiterature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folder stores documents that serve as resources to the help utility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and documents that contain a selected set of technical literature on lateral hydraulics and design and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management. The contents of both types of documents can be accessed through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menu of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LincSys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The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Templates_InputDataFiles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folder contains input data file template, the contents and formats of which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are used to create new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projects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contents of each of these folders will be discussed in the following slides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474" y="6367244"/>
            <a:ext cx="2464526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Projects</a:t>
            </a: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folder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169789"/>
            <a:ext cx="557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The contents of the </a:t>
            </a:r>
            <a:r>
              <a:rPr lang="en-US" altLang="en-US" b="1" dirty="0">
                <a:latin typeface="Arial" panose="020B0604020202020204" pitchFamily="34" charset="0"/>
              </a:rPr>
              <a:t>Projects</a:t>
            </a:r>
            <a:r>
              <a:rPr lang="en-US" altLang="en-US" dirty="0">
                <a:latin typeface="Arial" panose="020B0604020202020204" pitchFamily="34" charset="0"/>
              </a:rPr>
              <a:t> folder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4" name="Wave 23">
            <a:extLst>
              <a:ext uri="{FF2B5EF4-FFF2-40B4-BE49-F238E27FC236}">
                <a16:creationId xmlns:a16="http://schemas.microsoft.com/office/drawing/2014/main" id="{5D88A21F-E087-42E6-9FED-393A966EFDC6}"/>
              </a:ext>
            </a:extLst>
          </p:cNvPr>
          <p:cNvSpPr/>
          <p:nvPr/>
        </p:nvSpPr>
        <p:spPr bwMode="auto">
          <a:xfrm>
            <a:off x="4424302" y="157898"/>
            <a:ext cx="7624721" cy="3570784"/>
          </a:xfrm>
          <a:prstGeom prst="wave">
            <a:avLst>
              <a:gd name="adj1" fmla="val 12500"/>
              <a:gd name="adj2" fmla="val -857"/>
            </a:avLst>
          </a:prstGeom>
          <a:gradFill flip="none" rotWithShape="1">
            <a:gsLst>
              <a:gs pos="71000">
                <a:schemeClr val="accent2">
                  <a:lumMod val="60000"/>
                  <a:lumOff val="4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system configuration options folders (consisting of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DroptubeEmitter, DroptubePrvEmitter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EmitterOnLateral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folders) are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Created during program installation 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folder	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DroptubeEmitter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DroptubePrvEmitter,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EmitterOnLateral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folders are used to store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LincSys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project data corresponding to the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Droptube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-Emitter,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Droptube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-Prv-Emitter,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Emitter-On-Lateral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system configuration options, respectively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contents of each of these folders will be discussed in the following slides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67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8" grpId="0"/>
      <p:bldP spid="25" grpId="0"/>
      <p:bldP spid="2" grpId="0" animBg="1"/>
      <p:bldP spid="26" grpId="0"/>
      <p:bldP spid="29" grpId="0"/>
      <p:bldP spid="30" grpId="0"/>
      <p:bldP spid="28" grpId="0" animBg="1"/>
      <p:bldP spid="2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B63BBA52-6104-47B7-925B-32EB1132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34" y="3769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E4F081A1-5DD9-44FA-A84A-743C710A1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17" y="5797354"/>
            <a:ext cx="55106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Figure  (a) Sketch of a linear-move system obtaining its water supply form a canal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 (b) Details showing a support tower, drop-tube fitted with a </a:t>
            </a:r>
            <a:r>
              <a:rPr kumimoji="0" lang="en-US" altLang="en-US" sz="12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-emitter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assembly,  and drive unit (from section at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Figure a and c), and (c) Sketch of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center-pivot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system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F456C84-87CC-4638-AD4F-11BE03CD7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" y="1616924"/>
            <a:ext cx="6456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lateral is placed at a suitable above ground clearance atop an elevated platform, consisting of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B3540AA4-6861-41FC-AA6B-520E45CD8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95295"/>
            <a:ext cx="6054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elements (trusses, cables, and support towers on wheels) </a:t>
            </a:r>
            <a:endParaRPr lang="en-US" sz="1400" i="1" baseline="30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37A83625-B272-4703-BF1C-04D730555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59" y="2742740"/>
            <a:ext cx="6054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units and </a:t>
            </a:r>
            <a:endParaRPr lang="en-US" sz="1400" i="1" baseline="30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9A4C597C-E07B-43A5-8EEA-9BEF35E1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93" y="3465264"/>
            <a:ext cx="63695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support and propel the system as well as keep it    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aligned </a:t>
            </a:r>
          </a:p>
        </p:txBody>
      </p:sp>
      <p:sp>
        <p:nvSpPr>
          <p:cNvPr id="15" name="AutoShape 19">
            <a:extLst>
              <a:ext uri="{FF2B5EF4-FFF2-40B4-BE49-F238E27FC236}">
                <a16:creationId xmlns:a16="http://schemas.microsoft.com/office/drawing/2014/main" id="{204B5A4B-1F99-4030-A0A6-00B7002FA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023" y="6367244"/>
            <a:ext cx="2211977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System components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7EE45EB-0624-4663-A548-8E645892F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98" y="405971"/>
            <a:ext cx="575157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600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Linear-move and center-pivot systems 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27E8A81-ACD4-468F-B326-563566A2F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7041"/>
            <a:ext cx="4196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    System components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2A42D2-510E-40F8-8DBC-AA3CCC81C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57" y="193659"/>
            <a:ext cx="5101409" cy="5630957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3BBFE1A9-D055-40CC-A8AD-BD35553C1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3" y="3104002"/>
            <a:ext cx="6054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mechanism</a:t>
            </a:r>
            <a:endParaRPr lang="en-US" sz="1400" i="1" baseline="30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65C3850-6277-4322-BF98-133BC2FC7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59" y="5020098"/>
            <a:ext cx="63695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00150" lvl="2" indent="-28575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a also displays the power unit and intake apparatus attached to the inlet end of the linear move lateral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F32ACA9-AD05-45BD-9947-A6CF1F6D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15" y="4134302"/>
            <a:ext cx="6369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00150" lvl="2" indent="-28575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Linear-moves also have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A22B4D1-B0BB-49BB-8624-6C6D14B8C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34" y="4456657"/>
            <a:ext cx="6054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00150" lvl="2" indent="-28575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separate guidance mechanism that keeps the lateral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on a preset straight line course </a:t>
            </a:r>
          </a:p>
        </p:txBody>
      </p:sp>
    </p:spTree>
    <p:extLst>
      <p:ext uri="{BB962C8B-B14F-4D97-AF65-F5344CB8AC3E}">
        <p14:creationId xmlns:p14="http://schemas.microsoft.com/office/powerpoint/2010/main" val="100811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17" grpId="0"/>
      <p:bldP spid="21" grpId="0"/>
      <p:bldP spid="14" grpId="0"/>
      <p:bldP spid="19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228522" y="368123"/>
            <a:ext cx="6515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quick exploration of the installation folder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5920"/>
            <a:ext cx="6621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Contents of the system configuration option folders</a:t>
            </a:r>
            <a:r>
              <a:rPr lang="en-US" altLang="en-US" dirty="0">
                <a:solidFill>
                  <a:srgbClr val="33993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at installation </a:t>
            </a:r>
            <a:r>
              <a:rPr lang="en-US" altLang="en-US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149" y="6367244"/>
            <a:ext cx="3706119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System configuration option folder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29C452-3BA2-4B25-8FF2-8CBCC3A99BFD}"/>
              </a:ext>
            </a:extLst>
          </p:cNvPr>
          <p:cNvGrpSpPr/>
          <p:nvPr/>
        </p:nvGrpSpPr>
        <p:grpSpPr>
          <a:xfrm>
            <a:off x="6744280" y="939567"/>
            <a:ext cx="5506636" cy="3911504"/>
            <a:chOff x="5905609" y="927298"/>
            <a:chExt cx="6308813" cy="3911504"/>
          </a:xfrm>
        </p:grpSpPr>
        <p:graphicFrame>
          <p:nvGraphicFramePr>
            <p:cNvPr id="1026" name="Object 5">
              <a:extLst>
                <a:ext uri="{FF2B5EF4-FFF2-40B4-BE49-F238E27FC236}">
                  <a16:creationId xmlns:a16="http://schemas.microsoft.com/office/drawing/2014/main" id="{14E9985A-124A-470F-9141-837711A31C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6343947"/>
                </p:ext>
              </p:extLst>
            </p:nvPr>
          </p:nvGraphicFramePr>
          <p:xfrm>
            <a:off x="6065108" y="2947039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4560" imgH="698400" progId="Equation.3">
                    <p:embed/>
                  </p:oleObj>
                </mc:Choice>
                <mc:Fallback>
                  <p:oleObj name="Equation" r:id="rId3" imgW="304560" imgH="698400" progId="Equation.3">
                    <p:embed/>
                    <p:pic>
                      <p:nvPicPr>
                        <p:cNvPr id="1026" name="Object 5">
                          <a:extLst>
                            <a:ext uri="{FF2B5EF4-FFF2-40B4-BE49-F238E27FC236}">
                              <a16:creationId xmlns:a16="http://schemas.microsoft.com/office/drawing/2014/main" id="{14E9985A-124A-470F-9141-837711A31C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5108" y="2947039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9E6E02-BA84-4D5E-9487-C6FEAA773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5108" y="927298"/>
              <a:ext cx="5906324" cy="3534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F32A46-20D0-4650-98C5-F3D228668440}"/>
                </a:ext>
              </a:extLst>
            </p:cNvPr>
            <p:cNvSpPr txBox="1"/>
            <p:nvPr/>
          </p:nvSpPr>
          <p:spPr>
            <a:xfrm>
              <a:off x="5905609" y="4531025"/>
              <a:ext cx="6308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Contents of the system configuration option folders at installation  </a:t>
              </a: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C0ECAB2-E01D-4959-B38B-2C5640B8ACFD}"/>
              </a:ext>
            </a:extLst>
          </p:cNvPr>
          <p:cNvSpPr/>
          <p:nvPr/>
        </p:nvSpPr>
        <p:spPr bwMode="auto">
          <a:xfrm>
            <a:off x="153178" y="3124054"/>
            <a:ext cx="5751966" cy="2538026"/>
          </a:xfrm>
          <a:prstGeom prst="cloudCallout">
            <a:avLst>
              <a:gd name="adj1" fmla="val 65385"/>
              <a:gd name="adj2" fmla="val -60597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installation, each of the system configuration option </a:t>
            </a:r>
            <a:r>
              <a:rPr lang="en-US" altLang="en-US" sz="1200" dirty="0">
                <a:latin typeface="Arial" panose="020B0604020202020204" pitchFamily="34" charset="0"/>
              </a:rPr>
              <a:t>(i.e.,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Arial" panose="020B0604020202020204" pitchFamily="34" charset="0"/>
              </a:rPr>
              <a:t>DroptubeEmitter, DroptubePrvEmitter, and EmitterOnLateral</a:t>
            </a:r>
            <a:r>
              <a:rPr lang="en-US" altLang="en-US" sz="1200" dirty="0">
                <a:latin typeface="Arial" panose="020B0604020202020204" pitchFamily="34" charset="0"/>
              </a:rPr>
              <a:t>)</a:t>
            </a:r>
            <a:endParaRPr lang="en-US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folders contain 15 sample projects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Note: the names of the sample projects are the same for all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the three system configuration option folders, although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the contents are different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2AD33FEB-D9CD-4DA8-8603-85E2EFC059E3}"/>
              </a:ext>
            </a:extLst>
          </p:cNvPr>
          <p:cNvSpPr/>
          <p:nvPr/>
        </p:nvSpPr>
        <p:spPr bwMode="auto">
          <a:xfrm>
            <a:off x="19048" y="6481169"/>
            <a:ext cx="4657043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5.1.1 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3620065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6023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quick exploration of the installation folder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95920"/>
            <a:ext cx="6023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Contents of a </a:t>
            </a:r>
            <a:r>
              <a:rPr lang="en-US" altLang="en-US" b="1" dirty="0">
                <a:latin typeface="Arial" panose="020B0604020202020204" pitchFamily="34" charset="0"/>
              </a:rPr>
              <a:t>LincSys</a:t>
            </a:r>
            <a:r>
              <a:rPr lang="en-US" altLang="en-US" dirty="0">
                <a:latin typeface="Arial" panose="020B0604020202020204" pitchFamily="34" charset="0"/>
              </a:rPr>
              <a:t> project folder are </a:t>
            </a:r>
            <a:r>
              <a:rPr lang="en-US" altLang="en-US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966" y="6367244"/>
            <a:ext cx="2778034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LincSys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 project folder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01A838-EB85-444F-93C6-3D0C52E4B1BD}"/>
              </a:ext>
            </a:extLst>
          </p:cNvPr>
          <p:cNvGrpSpPr/>
          <p:nvPr/>
        </p:nvGrpSpPr>
        <p:grpSpPr>
          <a:xfrm>
            <a:off x="6701061" y="423325"/>
            <a:ext cx="5203591" cy="3159487"/>
            <a:chOff x="6646742" y="643835"/>
            <a:chExt cx="5203591" cy="31594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34526F-07AB-427F-A7F4-D4319E335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742" y="643835"/>
              <a:ext cx="5203591" cy="27666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56BB75-BAD1-4190-824E-5DF2D6D508E4}"/>
                </a:ext>
              </a:extLst>
            </p:cNvPr>
            <p:cNvSpPr txBox="1"/>
            <p:nvPr/>
          </p:nvSpPr>
          <p:spPr>
            <a:xfrm>
              <a:off x="7376533" y="3433990"/>
              <a:ext cx="4044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 of a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LincSys project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folder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8F68CC-519C-4F0E-B001-2D607FC0F0D8}"/>
              </a:ext>
            </a:extLst>
          </p:cNvPr>
          <p:cNvSpPr txBox="1"/>
          <p:nvPr/>
        </p:nvSpPr>
        <p:spPr>
          <a:xfrm>
            <a:off x="804475" y="1591600"/>
            <a:ext cx="2494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 data files 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B8950ACD-69AA-4763-8673-AF02845CCC93}"/>
              </a:ext>
            </a:extLst>
          </p:cNvPr>
          <p:cNvSpPr/>
          <p:nvPr/>
        </p:nvSpPr>
        <p:spPr bwMode="auto">
          <a:xfrm>
            <a:off x="19049" y="6481169"/>
            <a:ext cx="4925484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5.1.1 of the user manual</a:t>
            </a:r>
          </a:p>
        </p:txBody>
      </p:sp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69C4D26C-8827-4BDA-ACF7-6FBABF41A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786239"/>
              </p:ext>
            </p:extLst>
          </p:nvPr>
        </p:nvGraphicFramePr>
        <p:xfrm>
          <a:off x="3892090" y="6649635"/>
          <a:ext cx="379680" cy="118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698400" progId="Equation.3">
                  <p:embed/>
                </p:oleObj>
              </mc:Choice>
              <mc:Fallback>
                <p:oleObj name="Equation" r:id="rId4" imgW="304560" imgH="698400" progId="Equation.3">
                  <p:embed/>
                  <p:pic>
                    <p:nvPicPr>
                      <p:cNvPr id="27" name="Object 5">
                        <a:extLst>
                          <a:ext uri="{FF2B5EF4-FFF2-40B4-BE49-F238E27FC236}">
                            <a16:creationId xmlns:a16="http://schemas.microsoft.com/office/drawing/2014/main" id="{69C4D26C-8827-4BDA-ACF7-6FBABF41A5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090" y="6649635"/>
                        <a:ext cx="379680" cy="1186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Wave 27">
            <a:extLst>
              <a:ext uri="{FF2B5EF4-FFF2-40B4-BE49-F238E27FC236}">
                <a16:creationId xmlns:a16="http://schemas.microsoft.com/office/drawing/2014/main" id="{137854C4-232C-4C61-B36F-816831672363}"/>
              </a:ext>
            </a:extLst>
          </p:cNvPr>
          <p:cNvSpPr/>
          <p:nvPr/>
        </p:nvSpPr>
        <p:spPr bwMode="auto">
          <a:xfrm>
            <a:off x="338808" y="1953454"/>
            <a:ext cx="6130358" cy="3113839"/>
          </a:xfrm>
          <a:prstGeom prst="wave">
            <a:avLst>
              <a:gd name="adj1" fmla="val 12500"/>
              <a:gd name="adj2" fmla="val -1180"/>
            </a:avLst>
          </a:prstGeom>
          <a:gradFill flip="none" rotWithShape="1">
            <a:gsLst>
              <a:gs pos="71000">
                <a:schemeClr val="accent2">
                  <a:lumMod val="60000"/>
                  <a:lumOff val="4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project folder contains seven input/output data files with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extensions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Inp, Out, and Dat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file with the extension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InputData_LinLat.Inp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is the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input data file 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files with the extension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are the output data files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(the main output data file being: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OutputData_LinLat.Out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 	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Note that all input/output data files are space delimited text files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4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2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6515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quick exploration of the installation folder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95920"/>
            <a:ext cx="6023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Contents of a </a:t>
            </a:r>
            <a:r>
              <a:rPr lang="en-US" altLang="en-US" b="1" dirty="0">
                <a:latin typeface="Arial" panose="020B0604020202020204" pitchFamily="34" charset="0"/>
              </a:rPr>
              <a:t>LincSys</a:t>
            </a:r>
            <a:r>
              <a:rPr lang="en-US" altLang="en-US" dirty="0">
                <a:latin typeface="Arial" panose="020B0604020202020204" pitchFamily="34" charset="0"/>
              </a:rPr>
              <a:t> project folder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6549" y="6367244"/>
            <a:ext cx="2795451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LincSys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project folder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01A838-EB85-444F-93C6-3D0C52E4B1BD}"/>
              </a:ext>
            </a:extLst>
          </p:cNvPr>
          <p:cNvGrpSpPr/>
          <p:nvPr/>
        </p:nvGrpSpPr>
        <p:grpSpPr>
          <a:xfrm>
            <a:off x="6701061" y="423325"/>
            <a:ext cx="5203591" cy="3159487"/>
            <a:chOff x="6646742" y="643835"/>
            <a:chExt cx="5203591" cy="31594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34526F-07AB-427F-A7F4-D4319E335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742" y="643835"/>
              <a:ext cx="5203591" cy="27666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56BB75-BAD1-4190-824E-5DF2D6D508E4}"/>
                </a:ext>
              </a:extLst>
            </p:cNvPr>
            <p:cNvSpPr txBox="1"/>
            <p:nvPr/>
          </p:nvSpPr>
          <p:spPr>
            <a:xfrm>
              <a:off x="7376533" y="3433990"/>
              <a:ext cx="4044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 of a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LincSys project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folder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8F68CC-519C-4F0E-B001-2D607FC0F0D8}"/>
              </a:ext>
            </a:extLst>
          </p:cNvPr>
          <p:cNvSpPr txBox="1"/>
          <p:nvPr/>
        </p:nvSpPr>
        <p:spPr>
          <a:xfrm>
            <a:off x="832138" y="1574927"/>
            <a:ext cx="2494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 data files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D80F07-0CF2-4A44-BE63-FE0BA9160F82}"/>
              </a:ext>
            </a:extLst>
          </p:cNvPr>
          <p:cNvSpPr txBox="1"/>
          <p:nvPr/>
        </p:nvSpPr>
        <p:spPr>
          <a:xfrm>
            <a:off x="832138" y="1948942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files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CD5549-2B60-4ABC-81B9-20555C32B327}"/>
              </a:ext>
            </a:extLst>
          </p:cNvPr>
          <p:cNvGrpSpPr/>
          <p:nvPr/>
        </p:nvGrpSpPr>
        <p:grpSpPr>
          <a:xfrm>
            <a:off x="533400" y="2709676"/>
            <a:ext cx="6717271" cy="3347175"/>
            <a:chOff x="1251233" y="2361330"/>
            <a:chExt cx="6262757" cy="2092618"/>
          </a:xfrm>
        </p:grpSpPr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50DE08C7-ED4C-4EDC-A841-31F79B9AA1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560" imgH="698400" progId="Equation.3">
                    <p:embed/>
                  </p:oleObj>
                </mc:Choice>
                <mc:Fallback>
                  <p:oleObj name="Equation" r:id="rId4" imgW="304560" imgH="698400" progId="Equation.3">
                    <p:embed/>
                    <p:pic>
                      <p:nvPicPr>
                        <p:cNvPr id="27" name="Object 5">
                          <a:extLst>
                            <a:ext uri="{FF2B5EF4-FFF2-40B4-BE49-F238E27FC236}">
                              <a16:creationId xmlns:a16="http://schemas.microsoft.com/office/drawing/2014/main" id="{69C4D26C-8827-4BDA-ACF7-6FBABF41A5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Wave 22">
              <a:extLst>
                <a:ext uri="{FF2B5EF4-FFF2-40B4-BE49-F238E27FC236}">
                  <a16:creationId xmlns:a16="http://schemas.microsoft.com/office/drawing/2014/main" id="{A28523D1-557D-4793-A6BC-B9ED350C7F19}"/>
                </a:ext>
              </a:extLst>
            </p:cNvPr>
            <p:cNvSpPr/>
            <p:nvPr/>
          </p:nvSpPr>
          <p:spPr bwMode="auto">
            <a:xfrm>
              <a:off x="1251233" y="2361330"/>
              <a:ext cx="6262757" cy="2092618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A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LincSys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project folder contains two additional files with the extension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Txt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Xlxs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file with the extension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Txt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is a readme file and is intended to serve as a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quick reference resource on the contents of the current project folder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excel file (extension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Xlxs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 has the same content as the input data file 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(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InputData_LinLat.Inp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 and is intended to be used as an input data template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that can be modified and adapted by the user as needed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554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8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6515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quick exploration of the installation folder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95920"/>
            <a:ext cx="6023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Contents of a </a:t>
            </a:r>
            <a:r>
              <a:rPr lang="en-US" altLang="en-US" b="1" dirty="0">
                <a:latin typeface="Arial" panose="020B0604020202020204" pitchFamily="34" charset="0"/>
              </a:rPr>
              <a:t>LincSys</a:t>
            </a:r>
            <a:r>
              <a:rPr lang="en-US" altLang="en-US" dirty="0">
                <a:latin typeface="Arial" panose="020B0604020202020204" pitchFamily="34" charset="0"/>
              </a:rPr>
              <a:t> project folder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8469" y="6367244"/>
            <a:ext cx="2673531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LincSys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project folder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F68CC-519C-4F0E-B001-2D607FC0F0D8}"/>
              </a:ext>
            </a:extLst>
          </p:cNvPr>
          <p:cNvSpPr txBox="1"/>
          <p:nvPr/>
        </p:nvSpPr>
        <p:spPr>
          <a:xfrm>
            <a:off x="832138" y="1620939"/>
            <a:ext cx="2494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 data files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D80F07-0CF2-4A44-BE63-FE0BA9160F82}"/>
              </a:ext>
            </a:extLst>
          </p:cNvPr>
          <p:cNvSpPr txBox="1"/>
          <p:nvPr/>
        </p:nvSpPr>
        <p:spPr>
          <a:xfrm>
            <a:off x="832138" y="2004303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files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5A0FE1-8474-4FBE-AFB1-2525CB0CB490}"/>
              </a:ext>
            </a:extLst>
          </p:cNvPr>
          <p:cNvSpPr txBox="1"/>
          <p:nvPr/>
        </p:nvSpPr>
        <p:spPr>
          <a:xfrm>
            <a:off x="832138" y="2392505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subfolder 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18629F90-E979-4F90-B48B-5CB818552B0D}"/>
              </a:ext>
            </a:extLst>
          </p:cNvPr>
          <p:cNvSpPr/>
          <p:nvPr/>
        </p:nvSpPr>
        <p:spPr bwMode="auto">
          <a:xfrm>
            <a:off x="6922373" y="425517"/>
            <a:ext cx="5227719" cy="281525"/>
          </a:xfrm>
          <a:prstGeom prst="flowChartProcess">
            <a:avLst/>
          </a:prstGeom>
          <a:gradFill>
            <a:gsLst>
              <a:gs pos="92000">
                <a:schemeClr val="accent6"/>
              </a:gs>
              <a:gs pos="96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6BB75-BAD1-4190-824E-5DF2D6D508E4}"/>
              </a:ext>
            </a:extLst>
          </p:cNvPr>
          <p:cNvSpPr txBox="1"/>
          <p:nvPr/>
        </p:nvSpPr>
        <p:spPr>
          <a:xfrm>
            <a:off x="8064359" y="323452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of a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subfolder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91B76-FE5C-4692-8493-DD927A9EA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51" y="735739"/>
            <a:ext cx="4485561" cy="2470084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A135D68D-3DDB-4D45-ACA5-383EF7C8C00E}"/>
              </a:ext>
            </a:extLst>
          </p:cNvPr>
          <p:cNvSpPr/>
          <p:nvPr/>
        </p:nvSpPr>
        <p:spPr bwMode="auto">
          <a:xfrm>
            <a:off x="219788" y="3094522"/>
            <a:ext cx="6515759" cy="1803986"/>
          </a:xfrm>
          <a:prstGeom prst="cloudCallout">
            <a:avLst>
              <a:gd name="adj1" fmla="val 57298"/>
              <a:gd name="adj2" fmla="val -105496"/>
            </a:avLst>
          </a:prstGeom>
          <a:gradFill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Charts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subfolder contains eleven files in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format and a text file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file contains one of the eleven output charts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LincSys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file with the extension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a readme file and contains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description of the contents of each file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folder</a:t>
            </a:r>
          </a:p>
        </p:txBody>
      </p:sp>
    </p:spTree>
    <p:extLst>
      <p:ext uri="{BB962C8B-B14F-4D97-AF65-F5344CB8AC3E}">
        <p14:creationId xmlns:p14="http://schemas.microsoft.com/office/powerpoint/2010/main" val="3397854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5" grpId="0"/>
      <p:bldP spid="17" grpId="0"/>
      <p:bldP spid="4" grpId="0"/>
      <p:bldP spid="1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6515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quick exploration of the installation folder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95920"/>
            <a:ext cx="65937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Contents of the </a:t>
            </a:r>
            <a:r>
              <a:rPr lang="en-US" altLang="en-US" b="1" dirty="0" err="1">
                <a:latin typeface="Arial" panose="020B0604020202020204" pitchFamily="34" charset="0"/>
              </a:rPr>
              <a:t>HelpDocAndLiterature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folder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D173F6E1-78BE-4F31-8327-9240022B55A8}"/>
              </a:ext>
            </a:extLst>
          </p:cNvPr>
          <p:cNvSpPr/>
          <p:nvPr/>
        </p:nvSpPr>
        <p:spPr bwMode="auto">
          <a:xfrm>
            <a:off x="19049" y="6481169"/>
            <a:ext cx="4505326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1.2.3.a and Section 5.1.2 of the user manual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BCD847-31AD-4BED-AEE0-F0517803CC78}"/>
              </a:ext>
            </a:extLst>
          </p:cNvPr>
          <p:cNvGrpSpPr/>
          <p:nvPr/>
        </p:nvGrpSpPr>
        <p:grpSpPr>
          <a:xfrm>
            <a:off x="173239" y="1596030"/>
            <a:ext cx="11323436" cy="5261970"/>
            <a:chOff x="1212264" y="2253047"/>
            <a:chExt cx="6262757" cy="2092618"/>
          </a:xfrm>
        </p:grpSpPr>
        <p:graphicFrame>
          <p:nvGraphicFramePr>
            <p:cNvPr id="27" name="Object 5">
              <a:extLst>
                <a:ext uri="{FF2B5EF4-FFF2-40B4-BE49-F238E27FC236}">
                  <a16:creationId xmlns:a16="http://schemas.microsoft.com/office/drawing/2014/main" id="{69C4D26C-8827-4BDA-ACF7-6FBABF41A5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4560" imgH="698400" progId="Equation.3">
                    <p:embed/>
                  </p:oleObj>
                </mc:Choice>
                <mc:Fallback>
                  <p:oleObj name="Equation" r:id="rId3" imgW="304560" imgH="698400" progId="Equation.3">
                    <p:embed/>
                    <p:pic>
                      <p:nvPicPr>
                        <p:cNvPr id="27" name="Object 5">
                          <a:extLst>
                            <a:ext uri="{FF2B5EF4-FFF2-40B4-BE49-F238E27FC236}">
                              <a16:creationId xmlns:a16="http://schemas.microsoft.com/office/drawing/2014/main" id="{69C4D26C-8827-4BDA-ACF7-6FBABF41A5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Wave 27">
              <a:extLst>
                <a:ext uri="{FF2B5EF4-FFF2-40B4-BE49-F238E27FC236}">
                  <a16:creationId xmlns:a16="http://schemas.microsoft.com/office/drawing/2014/main" id="{137854C4-232C-4C61-B36F-816831672363}"/>
                </a:ext>
              </a:extLst>
            </p:cNvPr>
            <p:cNvSpPr/>
            <p:nvPr/>
          </p:nvSpPr>
          <p:spPr bwMode="auto">
            <a:xfrm>
              <a:off x="1212264" y="2253047"/>
              <a:ext cx="6262757" cy="2092618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The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HelpDocAndLiterature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folder contains thirteen documents in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Pdf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format and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a file with a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Txt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extension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Pdf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files consist of two types of documents that can be accessed by the user 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through the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Help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menu of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LincSys 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5850" lvl="2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Files containing help information that will be displayed on the screen when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relevant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Help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menu of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LincSys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is activated. This include the user manual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(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UserManual.Pdf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 and a second set of documents, comprised of each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chapter of the manual, intended for use as standalone help documents for quick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reference on a specific topic (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Chapter_1.Pdf, Chapter_2.Pdf, hapter_3.Pdf,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   Chapter_4.Pdf, Chapter_5.Pdf, and Chapter_6.Pdf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5850" lvl="2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 selected set of technical literature on lateral hydraulics and system design and management in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Pdf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format, which can be displayed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on the screen by activating a relevant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Help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menu item (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AnalysisOfPressureProfilesOfLinearMoveLaterals.Pdf,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   HydraulicsOfLinearMoveSystems_I.Pdf, HydraulicsOfLinearMoveSystems_II.Pdf, HydraulicsOfLinearMoveSystems_III.Pdf,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   CenterPivotIrrigationManagementHandBook.Pdf, and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DesignOperationOfSprinklerSystems.Pdf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 and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829050" lvl="8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Readme.Txt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file contains a brief description of the contents of the folder </a:t>
              </a:r>
            </a:p>
            <a:p>
              <a:pPr lvl="8"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829050" lvl="8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Note: The documents in this folder MUST NOT be MOVED to another folder or ALTERED </a:t>
              </a:r>
            </a:p>
            <a:p>
              <a:pPr lvl="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in any way. </a:t>
              </a:r>
            </a:p>
            <a:p>
              <a:pPr lvl="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-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FE1DC5-9577-4F04-AE6F-B747B2D0F0AE}"/>
              </a:ext>
            </a:extLst>
          </p:cNvPr>
          <p:cNvGrpSpPr/>
          <p:nvPr/>
        </p:nvGrpSpPr>
        <p:grpSpPr>
          <a:xfrm>
            <a:off x="6902535" y="805943"/>
            <a:ext cx="5107923" cy="3175694"/>
            <a:chOff x="6956636" y="376831"/>
            <a:chExt cx="5107923" cy="354502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5C3938C-A1A1-4176-976F-F2D7D601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6636" y="376831"/>
              <a:ext cx="5062125" cy="321989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55EEBB-AA10-488A-B314-CCFB7AC19D10}"/>
                </a:ext>
              </a:extLst>
            </p:cNvPr>
            <p:cNvSpPr txBox="1"/>
            <p:nvPr/>
          </p:nvSpPr>
          <p:spPr>
            <a:xfrm>
              <a:off x="7263245" y="3509574"/>
              <a:ext cx="4801314" cy="412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the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HelpDocAndLiterature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folder</a:t>
              </a:r>
            </a:p>
          </p:txBody>
        </p:sp>
      </p:grp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811" y="6367244"/>
            <a:ext cx="3849190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HelpDocAndLiterature</a:t>
            </a: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folder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8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3BCD847-31AD-4BED-AEE0-F0517803CC78}"/>
              </a:ext>
            </a:extLst>
          </p:cNvPr>
          <p:cNvGrpSpPr/>
          <p:nvPr/>
        </p:nvGrpSpPr>
        <p:grpSpPr>
          <a:xfrm>
            <a:off x="329932" y="2070756"/>
            <a:ext cx="10340665" cy="3591324"/>
            <a:chOff x="1231829" y="2403085"/>
            <a:chExt cx="6262757" cy="2092618"/>
          </a:xfrm>
        </p:grpSpPr>
        <p:graphicFrame>
          <p:nvGraphicFramePr>
            <p:cNvPr id="27" name="Object 5">
              <a:extLst>
                <a:ext uri="{FF2B5EF4-FFF2-40B4-BE49-F238E27FC236}">
                  <a16:creationId xmlns:a16="http://schemas.microsoft.com/office/drawing/2014/main" id="{69C4D26C-8827-4BDA-ACF7-6FBABF41A5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4560" imgH="698400" progId="Equation.3">
                    <p:embed/>
                  </p:oleObj>
                </mc:Choice>
                <mc:Fallback>
                  <p:oleObj name="Equation" r:id="rId3" imgW="304560" imgH="698400" progId="Equation.3">
                    <p:embed/>
                    <p:pic>
                      <p:nvPicPr>
                        <p:cNvPr id="27" name="Object 5">
                          <a:extLst>
                            <a:ext uri="{FF2B5EF4-FFF2-40B4-BE49-F238E27FC236}">
                              <a16:creationId xmlns:a16="http://schemas.microsoft.com/office/drawing/2014/main" id="{69C4D26C-8827-4BDA-ACF7-6FBABF41A5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Wave 27">
              <a:extLst>
                <a:ext uri="{FF2B5EF4-FFF2-40B4-BE49-F238E27FC236}">
                  <a16:creationId xmlns:a16="http://schemas.microsoft.com/office/drawing/2014/main" id="{137854C4-232C-4C61-B36F-816831672363}"/>
                </a:ext>
              </a:extLst>
            </p:cNvPr>
            <p:cNvSpPr/>
            <p:nvPr/>
          </p:nvSpPr>
          <p:spPr bwMode="auto">
            <a:xfrm>
              <a:off x="1231829" y="2403085"/>
              <a:ext cx="6262757" cy="2092618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The </a:t>
              </a:r>
              <a:r>
                <a:rPr lang="en-US" altLang="en-US" sz="1200" b="1" dirty="0">
                  <a:latin typeface="Arial" panose="020B0604020202020204" pitchFamily="34" charset="0"/>
                </a:rPr>
                <a:t>Template_InputDataFiles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folder contains three subfolders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</a:t>
              </a: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DroptubeEmitter</a:t>
              </a: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DroptubePrvEmitter</a:t>
              </a: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EmitterOnLateral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Each of these folders contains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LincSys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input data files for laterals with number of spans ranging between six and twelve. The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contents and formats of these files are used by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LincSys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as templates for creating the input data file for a new project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Note that the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DroptubeEmitter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DroptubePrvEmitter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EmitterOnLateral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folders contain input data template files for the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Droptube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-Emitter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Droptube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-Prv-Emitter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Emitter-On-Lateral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system configuration options, respectively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The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Readme.txt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file contains a brief description of the contents of the </a:t>
              </a:r>
              <a:r>
                <a:rPr lang="en-US" altLang="en-US" sz="1200" b="1" dirty="0">
                  <a:latin typeface="Arial" panose="020B0604020202020204" pitchFamily="34" charset="0"/>
                </a:rPr>
                <a:t>Template_InputDataFiles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6515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quick exploration of the installation folder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1195920"/>
            <a:ext cx="68344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Contents of the </a:t>
            </a:r>
            <a:r>
              <a:rPr lang="en-US" altLang="en-US" b="1" dirty="0">
                <a:latin typeface="Arial" panose="020B0604020202020204" pitchFamily="34" charset="0"/>
              </a:rPr>
              <a:t>Template_InputDataFiles </a:t>
            </a:r>
            <a:r>
              <a:rPr lang="en-US" altLang="en-US" dirty="0">
                <a:latin typeface="Arial" panose="020B0604020202020204" pitchFamily="34" charset="0"/>
              </a:rPr>
              <a:t>folder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708" y="6367244"/>
            <a:ext cx="4082293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Template_InputDataFiles </a:t>
            </a: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folder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8C3DA-44C7-409A-A9EA-3689886DE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955" y="856402"/>
            <a:ext cx="5159054" cy="1114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8053A-E8DC-46DA-9533-B8F3BBD291B0}"/>
              </a:ext>
            </a:extLst>
          </p:cNvPr>
          <p:cNvSpPr txBox="1"/>
          <p:nvPr/>
        </p:nvSpPr>
        <p:spPr>
          <a:xfrm>
            <a:off x="6834492" y="2023830"/>
            <a:ext cx="530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of 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Template_InputDatatFiles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folder 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F564DCC2-E105-4D33-B71A-8DB5DB230B5C}"/>
              </a:ext>
            </a:extLst>
          </p:cNvPr>
          <p:cNvSpPr/>
          <p:nvPr/>
        </p:nvSpPr>
        <p:spPr bwMode="auto">
          <a:xfrm>
            <a:off x="19049" y="6481169"/>
            <a:ext cx="4505326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1.2.3.a and Section 5.1.3 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2174020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3BCD847-31AD-4BED-AEE0-F0517803CC78}"/>
              </a:ext>
            </a:extLst>
          </p:cNvPr>
          <p:cNvGrpSpPr/>
          <p:nvPr/>
        </p:nvGrpSpPr>
        <p:grpSpPr>
          <a:xfrm>
            <a:off x="264123" y="2819175"/>
            <a:ext cx="10340665" cy="3246065"/>
            <a:chOff x="1232353" y="2514985"/>
            <a:chExt cx="6262757" cy="1948327"/>
          </a:xfrm>
        </p:grpSpPr>
        <p:graphicFrame>
          <p:nvGraphicFramePr>
            <p:cNvPr id="27" name="Object 5">
              <a:extLst>
                <a:ext uri="{FF2B5EF4-FFF2-40B4-BE49-F238E27FC236}">
                  <a16:creationId xmlns:a16="http://schemas.microsoft.com/office/drawing/2014/main" id="{69C4D26C-8827-4BDA-ACF7-6FBABF41A5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3079750"/>
            <a:ext cx="304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4560" imgH="698400" progId="Equation.3">
                    <p:embed/>
                  </p:oleObj>
                </mc:Choice>
                <mc:Fallback>
                  <p:oleObj name="Equation" r:id="rId3" imgW="304560" imgH="698400" progId="Equation.3">
                    <p:embed/>
                    <p:pic>
                      <p:nvPicPr>
                        <p:cNvPr id="27" name="Object 5">
                          <a:extLst>
                            <a:ext uri="{FF2B5EF4-FFF2-40B4-BE49-F238E27FC236}">
                              <a16:creationId xmlns:a16="http://schemas.microsoft.com/office/drawing/2014/main" id="{69C4D26C-8827-4BDA-ACF7-6FBABF41A5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3079750"/>
                          <a:ext cx="304800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Wave 27">
              <a:extLst>
                <a:ext uri="{FF2B5EF4-FFF2-40B4-BE49-F238E27FC236}">
                  <a16:creationId xmlns:a16="http://schemas.microsoft.com/office/drawing/2014/main" id="{137854C4-232C-4C61-B36F-816831672363}"/>
                </a:ext>
              </a:extLst>
            </p:cNvPr>
            <p:cNvSpPr/>
            <p:nvPr/>
          </p:nvSpPr>
          <p:spPr bwMode="auto">
            <a:xfrm>
              <a:off x="1232353" y="2514985"/>
              <a:ext cx="6262757" cy="1948327"/>
            </a:xfrm>
            <a:prstGeom prst="wave">
              <a:avLst>
                <a:gd name="adj1" fmla="val 12500"/>
                <a:gd name="adj2" fmla="val -857"/>
              </a:avLst>
            </a:prstGeom>
            <a:gradFill flip="none" rotWithShape="1">
              <a:gsLst>
                <a:gs pos="71000">
                  <a:schemeClr val="accent2">
                    <a:lumMod val="60000"/>
                    <a:lumOff val="40000"/>
                  </a:schemeClr>
                </a:gs>
                <a:gs pos="100000">
                  <a:srgbClr val="0070E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Each of the subfolders under the </a:t>
              </a:r>
              <a:r>
                <a:rPr lang="en-US" altLang="en-US" sz="1200" b="1" dirty="0">
                  <a:latin typeface="Arial" panose="020B0604020202020204" pitchFamily="34" charset="0"/>
                </a:rPr>
                <a:t>Template_InputDataFiles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folder contains eight text files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5850" lvl="2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Files with the extension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Inp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are the input data template files</a:t>
              </a:r>
            </a:p>
            <a:p>
              <a:pPr marL="1085850" lvl="2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The name of the input data template files consist of two parts: the basic input data file name (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“InputData_LinLat”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and a string (“_6”, “_7”, “_8”, “_9”, “_10”, “_11” , and “_12”)</a:t>
              </a:r>
            </a:p>
            <a:p>
              <a:pPr marL="1085850" lvl="2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These strings represent the number of spans, in the lateral, that a specific input data constitute </a:t>
              </a:r>
            </a:p>
            <a:p>
              <a:pPr marL="1085850" lvl="2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The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Readme.Txt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file describes the contents of the </a:t>
              </a:r>
              <a:r>
                <a:rPr lang="en-US" altLang="en-US" sz="1200" b="1" dirty="0">
                  <a:latin typeface="Arial" panose="020B0604020202020204" pitchFamily="34" charset="0"/>
                </a:rPr>
                <a:t>Template_InputDataFiles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folder</a:t>
              </a:r>
            </a:p>
            <a:p>
              <a:pPr marL="628650" lvl="1" indent="-1714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Note: The input data template files MUST NOT be MOVED to ANOTHER FOLDER or ALTERED in any way! 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6515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quick exploration of the installation folder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95920"/>
            <a:ext cx="6023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6858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Contents of any of the subfolders under  </a:t>
            </a:r>
            <a:r>
              <a:rPr lang="en-US" altLang="en-US" b="1" dirty="0">
                <a:latin typeface="Arial" panose="020B0604020202020204" pitchFamily="34" charset="0"/>
              </a:rPr>
              <a:t>Template_InputDataFiles </a:t>
            </a:r>
            <a:r>
              <a:rPr lang="en-US" altLang="en-US" dirty="0">
                <a:latin typeface="Arial" panose="020B0604020202020204" pitchFamily="34" charset="0"/>
              </a:rPr>
              <a:t>folder </a:t>
            </a:r>
            <a:r>
              <a:rPr lang="en-US" altLang="en-US" sz="1800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367244"/>
            <a:ext cx="3962402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Template_InputDataFiles </a:t>
            </a: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folder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8053A-E8DC-46DA-9533-B8F3BBD291B0}"/>
              </a:ext>
            </a:extLst>
          </p:cNvPr>
          <p:cNvSpPr txBox="1"/>
          <p:nvPr/>
        </p:nvSpPr>
        <p:spPr>
          <a:xfrm>
            <a:off x="6340890" y="2796072"/>
            <a:ext cx="56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of the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DroptubeEmitter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DroptubePrvEmitter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EmitterOnLateral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subfolders under the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Template_InputDatatFiles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87ACE-4372-4EFF-BFE1-6E2A87692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997" y="869274"/>
            <a:ext cx="4961636" cy="1952898"/>
          </a:xfrm>
          <a:prstGeom prst="rect">
            <a:avLst/>
          </a:prstGeom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28690A49-AB74-4E69-BED3-5CC03044F4FC}"/>
              </a:ext>
            </a:extLst>
          </p:cNvPr>
          <p:cNvSpPr/>
          <p:nvPr/>
        </p:nvSpPr>
        <p:spPr bwMode="auto">
          <a:xfrm>
            <a:off x="19049" y="6481169"/>
            <a:ext cx="4505326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1.2.3.a and Section 5.1.3 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3503048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8935F-D6B5-410C-BFA5-925C4CF45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925"/>
            <a:ext cx="6096000" cy="6205320"/>
          </a:xfrm>
          <a:prstGeom prst="rect">
            <a:avLst/>
          </a:prstGeom>
          <a:gradFill>
            <a:gsLst>
              <a:gs pos="0">
                <a:srgbClr val="000076"/>
              </a:gs>
              <a:gs pos="77000">
                <a:srgbClr val="0000FF"/>
              </a:gs>
              <a:gs pos="99000">
                <a:srgbClr val="000076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977E2-6E8C-48E8-BB68-985CE540FB5E}"/>
              </a:ext>
            </a:extLst>
          </p:cNvPr>
          <p:cNvSpPr/>
          <p:nvPr/>
        </p:nvSpPr>
        <p:spPr>
          <a:xfrm>
            <a:off x="173239" y="376831"/>
            <a:ext cx="6515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quick exploration of the installation folder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6737D8-302E-41C3-AB22-595B018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2694705"/>
            <a:ext cx="60234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The contents and structure of </a:t>
            </a:r>
            <a:r>
              <a:rPr lang="en-US" altLang="en-US" b="1" dirty="0">
                <a:latin typeface="Arial" panose="020B0604020202020204" pitchFamily="34" charset="0"/>
              </a:rPr>
              <a:t>LincSys’ </a:t>
            </a:r>
            <a:r>
              <a:rPr lang="en-US" altLang="en-US" dirty="0">
                <a:latin typeface="Arial" panose="020B0604020202020204" pitchFamily="34" charset="0"/>
              </a:rPr>
              <a:t>project management, help information, and input data template files directory </a:t>
            </a:r>
            <a:r>
              <a:rPr lang="en-US" altLang="en-US" b="1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8FA94C05-DC57-47D2-8351-1C32B3EA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577" y="6367244"/>
            <a:ext cx="4798425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Structure of </a:t>
            </a: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LincSys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’ project management directory </a:t>
            </a:r>
            <a:endParaRPr lang="en-US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FE52A1C-0995-486E-B393-2159E582645B}"/>
              </a:ext>
            </a:extLst>
          </p:cNvPr>
          <p:cNvSpPr/>
          <p:nvPr/>
        </p:nvSpPr>
        <p:spPr bwMode="auto">
          <a:xfrm>
            <a:off x="19049" y="6481169"/>
            <a:ext cx="4505326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 5.1.1.a of the user manual</a:t>
            </a:r>
          </a:p>
        </p:txBody>
      </p:sp>
    </p:spTree>
    <p:extLst>
      <p:ext uri="{BB962C8B-B14F-4D97-AF65-F5344CB8AC3E}">
        <p14:creationId xmlns:p14="http://schemas.microsoft.com/office/powerpoint/2010/main" val="1882565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FE058-0B19-4138-913D-8A2044BABF92}"/>
              </a:ext>
            </a:extLst>
          </p:cNvPr>
          <p:cNvSpPr txBox="1"/>
          <p:nvPr/>
        </p:nvSpPr>
        <p:spPr>
          <a:xfrm>
            <a:off x="3597265" y="2705725"/>
            <a:ext cx="5904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Last Slide </a:t>
            </a:r>
          </a:p>
        </p:txBody>
      </p:sp>
    </p:spTree>
    <p:extLst>
      <p:ext uri="{BB962C8B-B14F-4D97-AF65-F5344CB8AC3E}">
        <p14:creationId xmlns:p14="http://schemas.microsoft.com/office/powerpoint/2010/main" val="956609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7065" y="6367244"/>
            <a:ext cx="2334936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System components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490A006-C9A9-43AB-A399-B9324C7F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2" y="1148483"/>
            <a:ext cx="6355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</a:rPr>
              <a:t>   System components ….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B63BBA52-6104-47B7-925B-32EB1132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34" y="3769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E4F081A1-5DD9-44FA-A84A-743C710A1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534" y="5500086"/>
            <a:ext cx="55106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Figure  (a) Sketch of a linear-move system obtaining its water supply form a canal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 (b) Details showing a support tower, drop-tube fitted wit\ a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-emitter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assembly,  and drive unit (from section at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Figure a and c), and (c) Sketch of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center-pivot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system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58A51A4-BFC3-4DE0-9B8E-7610D3DA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8432"/>
            <a:ext cx="62803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machines typically use closely spaced precision applicators (consisting of low-pressure spray nozzles coupled to droptubes and pressure regulators) to meter outlet discharges along the lateral (Figure b)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3BE76BA-8F09-490F-8286-B6696467B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918149"/>
            <a:ext cx="628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943100" lvl="3" indent="-342900" algn="l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precision applicators as emission devices are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664FC5C-D016-40E9-AFE5-F0FA3A512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36014"/>
            <a:ext cx="5975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irrigation application efficiencies </a:t>
            </a:r>
          </a:p>
          <a:p>
            <a:pPr lvl="2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and uniformities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33FA53BB-0A09-49EA-A455-12B25F4F5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98" y="4096620"/>
            <a:ext cx="628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943100" lvl="3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uniform application of agricultural </a:t>
            </a:r>
          </a:p>
          <a:p>
            <a:pPr lvl="3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chemicals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9215E092-E800-49DF-8577-7E8038828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98" y="4674963"/>
            <a:ext cx="62803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943100" lvl="3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energy consumption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912F18-A366-46D9-BFBF-EFD227473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693" y="117446"/>
            <a:ext cx="5101409" cy="5630957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DD630AB-9918-4EB2-AEC6-890693CEA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98" y="405971"/>
            <a:ext cx="575157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600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Linear-move and center-pivot systems </a:t>
            </a:r>
          </a:p>
        </p:txBody>
      </p:sp>
    </p:spTree>
    <p:extLst>
      <p:ext uri="{BB962C8B-B14F-4D97-AF65-F5344CB8AC3E}">
        <p14:creationId xmlns:p14="http://schemas.microsoft.com/office/powerpoint/2010/main" val="666665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16" grpId="0"/>
      <p:bldP spid="21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64" name="Rectangle 20">
            <a:extLst>
              <a:ext uri="{FF2B5EF4-FFF2-40B4-BE49-F238E27FC236}">
                <a16:creationId xmlns:a16="http://schemas.microsoft.com/office/drawing/2014/main" id="{18BA4A71-5F0B-4C0A-B063-2374AFFF42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63910" y="5729017"/>
            <a:ext cx="3472066" cy="40005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Soil moisture redistribution</a:t>
            </a:r>
          </a:p>
        </p:txBody>
      </p:sp>
      <p:sp>
        <p:nvSpPr>
          <p:cNvPr id="4" name="AutoShape 17">
            <a:extLst>
              <a:ext uri="{FF2B5EF4-FFF2-40B4-BE49-F238E27FC236}">
                <a16:creationId xmlns:a16="http://schemas.microsoft.com/office/drawing/2014/main" id="{780E8727-54EE-4D94-B5B9-AB570F534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406" y="2051861"/>
            <a:ext cx="255632" cy="667512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2000">
              <a:latin typeface="Georgia" pitchFamily="18" charset="0"/>
            </a:endParaRPr>
          </a:p>
        </p:txBody>
      </p:sp>
      <p:sp>
        <p:nvSpPr>
          <p:cNvPr id="3086" name="AutoShape 19">
            <a:extLst>
              <a:ext uri="{FF2B5EF4-FFF2-40B4-BE49-F238E27FC236}">
                <a16:creationId xmlns:a16="http://schemas.microsoft.com/office/drawing/2014/main" id="{09313568-49F4-40CF-8ED2-C1DE7969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440" y="4173677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2000">
              <a:latin typeface="Georgia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CDD99B-A87D-44B3-8CCA-A99B730F216A}"/>
              </a:ext>
            </a:extLst>
          </p:cNvPr>
          <p:cNvSpPr/>
          <p:nvPr/>
        </p:nvSpPr>
        <p:spPr>
          <a:xfrm>
            <a:off x="9255877" y="3209688"/>
            <a:ext cx="2250936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Irrigation performance </a:t>
            </a:r>
          </a:p>
        </p:txBody>
      </p:sp>
      <p:sp>
        <p:nvSpPr>
          <p:cNvPr id="57" name="AutoShape 6">
            <a:extLst>
              <a:ext uri="{FF2B5EF4-FFF2-40B4-BE49-F238E27FC236}">
                <a16:creationId xmlns:a16="http://schemas.microsoft.com/office/drawing/2014/main" id="{4D36E735-19D3-4FF3-AE0B-64116E641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878" y="5029200"/>
            <a:ext cx="1066800" cy="157375"/>
          </a:xfrm>
          <a:prstGeom prst="rightArrow">
            <a:avLst>
              <a:gd name="adj1" fmla="val 50000"/>
              <a:gd name="adj2" fmla="val 10837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2000">
              <a:latin typeface="Georgia" pitchFamily="18" charset="0"/>
            </a:endParaRPr>
          </a:p>
        </p:txBody>
      </p:sp>
      <p:graphicFrame>
        <p:nvGraphicFramePr>
          <p:cNvPr id="3097" name="Object 2">
            <a:extLst>
              <a:ext uri="{FF2B5EF4-FFF2-40B4-BE49-F238E27FC236}">
                <a16:creationId xmlns:a16="http://schemas.microsoft.com/office/drawing/2014/main" id="{AAE5850C-4DE5-4D28-9E28-C863D18CE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30391"/>
              </p:ext>
            </p:extLst>
          </p:nvPr>
        </p:nvGraphicFramePr>
        <p:xfrm>
          <a:off x="9280414" y="3607811"/>
          <a:ext cx="22018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05606" imgH="4705373" progId="Excel.Sheet.8">
                  <p:embed/>
                </p:oleObj>
              </mc:Choice>
              <mc:Fallback>
                <p:oleObj name="Worksheet" r:id="rId3" imgW="6105606" imgH="4705373" progId="Excel.Sheet.8">
                  <p:embed/>
                  <p:pic>
                    <p:nvPicPr>
                      <p:cNvPr id="3097" name="Object 2">
                        <a:extLst>
                          <a:ext uri="{FF2B5EF4-FFF2-40B4-BE49-F238E27FC236}">
                            <a16:creationId xmlns:a16="http://schemas.microsoft.com/office/drawing/2014/main" id="{AAE5850C-4DE5-4D28-9E28-C863D18CE23E}"/>
                          </a:ext>
                        </a:extLst>
                      </p:cNvPr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0414" y="3607811"/>
                        <a:ext cx="22018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70E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8" name="Object 26">
            <a:extLst>
              <a:ext uri="{FF2B5EF4-FFF2-40B4-BE49-F238E27FC236}">
                <a16:creationId xmlns:a16="http://schemas.microsoft.com/office/drawing/2014/main" id="{7BE7414A-B7A9-476A-BE5A-E1BB68930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45022"/>
              </p:ext>
            </p:extLst>
          </p:nvPr>
        </p:nvGraphicFramePr>
        <p:xfrm>
          <a:off x="4795043" y="3527644"/>
          <a:ext cx="22098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190979" imgH="1609713" progId="Excel.Sheet.8">
                  <p:embed/>
                </p:oleObj>
              </mc:Choice>
              <mc:Fallback>
                <p:oleObj name="Worksheet" r:id="rId5" imgW="3190979" imgH="1609713" progId="Excel.Sheet.8">
                  <p:embed/>
                  <p:pic>
                    <p:nvPicPr>
                      <p:cNvPr id="3098" name="Object 26">
                        <a:extLst>
                          <a:ext uri="{FF2B5EF4-FFF2-40B4-BE49-F238E27FC236}">
                            <a16:creationId xmlns:a16="http://schemas.microsoft.com/office/drawing/2014/main" id="{7BE7414A-B7A9-476A-BE5A-E1BB68930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043" y="3527644"/>
                        <a:ext cx="220980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955" name="Group 51">
            <a:extLst>
              <a:ext uri="{FF2B5EF4-FFF2-40B4-BE49-F238E27FC236}">
                <a16:creationId xmlns:a16="http://schemas.microsoft.com/office/drawing/2014/main" id="{351B7577-F01E-4F3D-B048-7F71AC6CB51A}"/>
              </a:ext>
            </a:extLst>
          </p:cNvPr>
          <p:cNvGrpSpPr>
            <a:grpSpLocks/>
          </p:cNvGrpSpPr>
          <p:nvPr/>
        </p:nvGrpSpPr>
        <p:grpSpPr bwMode="auto">
          <a:xfrm>
            <a:off x="709393" y="224156"/>
            <a:ext cx="3716338" cy="1635125"/>
            <a:chOff x="336" y="0"/>
            <a:chExt cx="2341" cy="10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04CD6C-AD45-4DB0-82AE-42C3E673F7C4}"/>
                </a:ext>
              </a:extLst>
            </p:cNvPr>
            <p:cNvSpPr/>
            <p:nvPr/>
          </p:nvSpPr>
          <p:spPr bwMode="auto">
            <a:xfrm>
              <a:off x="1806" y="396"/>
              <a:ext cx="871" cy="2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>
              <a:lvl1pPr algn="ctr">
                <a:defRPr sz="20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algn="ctr">
                <a:defRPr sz="20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algn="ctr">
                <a:defRPr sz="20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algn="ctr">
                <a:defRPr sz="20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algn="ctr">
                <a:defRPr sz="20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Precipitation</a:t>
              </a:r>
              <a:r>
                <a:rPr lang="en-US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</a:t>
              </a:r>
              <a:endParaRPr lang="en-US" altLang="en-US" dirty="0"/>
            </a:p>
          </p:txBody>
        </p:sp>
        <p:pic>
          <p:nvPicPr>
            <p:cNvPr id="123954" name="Picture 50">
              <a:extLst>
                <a:ext uri="{FF2B5EF4-FFF2-40B4-BE49-F238E27FC236}">
                  <a16:creationId xmlns:a16="http://schemas.microsoft.com/office/drawing/2014/main" id="{172AC1FC-A658-4E27-9FB5-66EE272AB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0"/>
              <a:ext cx="1374" cy="1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3956" name="Rectangle 52">
            <a:extLst>
              <a:ext uri="{FF2B5EF4-FFF2-40B4-BE49-F238E27FC236}">
                <a16:creationId xmlns:a16="http://schemas.microsoft.com/office/drawing/2014/main" id="{B97BF8D9-1F75-4496-B46A-DEA5B691D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889" y="123115"/>
            <a:ext cx="3744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irrigation process </a:t>
            </a:r>
          </a:p>
        </p:txBody>
      </p:sp>
      <p:sp>
        <p:nvSpPr>
          <p:cNvPr id="171027" name="AutoShape 19">
            <a:extLst>
              <a:ext uri="{FF2B5EF4-FFF2-40B4-BE49-F238E27FC236}">
                <a16:creationId xmlns:a16="http://schemas.microsoft.com/office/drawing/2014/main" id="{5B18AAF0-8619-4469-8CC3-5C155B2D1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0854" y="6467911"/>
            <a:ext cx="1261145" cy="37839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123958" name="Line 4">
            <a:extLst>
              <a:ext uri="{FF2B5EF4-FFF2-40B4-BE49-F238E27FC236}">
                <a16:creationId xmlns:a16="http://schemas.microsoft.com/office/drawing/2014/main" id="{D66A93AB-2F46-4503-8272-F1C1ED3126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72750" y="704850"/>
            <a:ext cx="15240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BC6C971-09FD-4483-9496-A5C5BC43E528}"/>
              </a:ext>
            </a:extLst>
          </p:cNvPr>
          <p:cNvSpPr/>
          <p:nvPr/>
        </p:nvSpPr>
        <p:spPr bwMode="auto">
          <a:xfrm>
            <a:off x="3733580" y="1671425"/>
            <a:ext cx="5200650" cy="826204"/>
          </a:xfrm>
          <a:prstGeom prst="wedgeEllipseCallout">
            <a:avLst>
              <a:gd name="adj1" fmla="val -64601"/>
              <a:gd name="adj2" fmla="val -31060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bg1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LincSys’ capability is limited to the simulation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system hydraulics 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>
                  <a:solidFill>
                    <a:schemeClr val="bg1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1DEA73-60E8-4E64-8FD8-43FDB8AA8679}"/>
              </a:ext>
            </a:extLst>
          </p:cNvPr>
          <p:cNvGrpSpPr/>
          <p:nvPr/>
        </p:nvGrpSpPr>
        <p:grpSpPr>
          <a:xfrm>
            <a:off x="652573" y="2865120"/>
            <a:ext cx="2133600" cy="2467648"/>
            <a:chOff x="652573" y="2865120"/>
            <a:chExt cx="2133600" cy="246764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7A0EC8-8DEF-4D45-BE61-06E0C47E64AC}"/>
                </a:ext>
              </a:extLst>
            </p:cNvPr>
            <p:cNvSpPr/>
            <p:nvPr/>
          </p:nvSpPr>
          <p:spPr bwMode="auto">
            <a:xfrm>
              <a:off x="1223575" y="4994214"/>
              <a:ext cx="10743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Infiltration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31">
              <a:extLst>
                <a:ext uri="{FF2B5EF4-FFF2-40B4-BE49-F238E27FC236}">
                  <a16:creationId xmlns:a16="http://schemas.microsoft.com/office/drawing/2014/main" id="{AF9182C6-EF02-471D-ABE6-3CD1FCCA8A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573" y="2865120"/>
              <a:ext cx="2133600" cy="2133600"/>
              <a:chOff x="457200" y="2362200"/>
              <a:chExt cx="2133600" cy="2133600"/>
            </a:xfrm>
          </p:grpSpPr>
          <p:sp>
            <p:nvSpPr>
              <p:cNvPr id="3087" name="Rectangle 5">
                <a:extLst>
                  <a:ext uri="{FF2B5EF4-FFF2-40B4-BE49-F238E27FC236}">
                    <a16:creationId xmlns:a16="http://schemas.microsoft.com/office/drawing/2014/main" id="{FA31AA1E-62E1-4777-AF11-0905E5439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2362200"/>
                <a:ext cx="2133600" cy="2133600"/>
              </a:xfrm>
              <a:prstGeom prst="rect">
                <a:avLst/>
              </a:prstGeom>
              <a:solidFill>
                <a:srgbClr val="0000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000">
                  <a:latin typeface="Georgia" pitchFamily="18" charset="0"/>
                </a:endParaRPr>
              </a:p>
            </p:txBody>
          </p:sp>
          <p:grpSp>
            <p:nvGrpSpPr>
              <p:cNvPr id="123931" name="Group 8">
                <a:extLst>
                  <a:ext uri="{FF2B5EF4-FFF2-40B4-BE49-F238E27FC236}">
                    <a16:creationId xmlns:a16="http://schemas.microsoft.com/office/drawing/2014/main" id="{AB245551-F52E-48E7-BC63-786633A176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244" y="2590800"/>
                <a:ext cx="1896533" cy="1577975"/>
                <a:chOff x="96" y="352"/>
                <a:chExt cx="1631" cy="1501"/>
              </a:xfrm>
            </p:grpSpPr>
            <p:sp>
              <p:nvSpPr>
                <p:cNvPr id="3089" name="Text Box 9">
                  <a:extLst>
                    <a:ext uri="{FF2B5EF4-FFF2-40B4-BE49-F238E27FC236}">
                      <a16:creationId xmlns:a16="http://schemas.microsoft.com/office/drawing/2014/main" id="{144117DC-F48D-45EF-8450-308B64775E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816"/>
                  <a:ext cx="219" cy="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 dirty="0">
                      <a:solidFill>
                        <a:srgbClr val="FFFF00"/>
                      </a:solidFill>
                      <a:latin typeface="Times New Roman" pitchFamily="18" charset="0"/>
                    </a:rPr>
                    <a:t>Z,I</a:t>
                  </a:r>
                </a:p>
              </p:txBody>
            </p:sp>
            <p:sp>
              <p:nvSpPr>
                <p:cNvPr id="3090" name="Line 10">
                  <a:extLst>
                    <a:ext uri="{FF2B5EF4-FFF2-40B4-BE49-F238E27FC236}">
                      <a16:creationId xmlns:a16="http://schemas.microsoft.com/office/drawing/2014/main" id="{A0F57E14-1F33-4BF9-BE9D-32AF6DF7C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4" y="352"/>
                  <a:ext cx="2" cy="13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 type="arrow" w="sm" len="lg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 sz="2000">
                    <a:latin typeface="Georgia" pitchFamily="18" charset="0"/>
                  </a:endParaRPr>
                </a:p>
              </p:txBody>
            </p:sp>
            <p:sp>
              <p:nvSpPr>
                <p:cNvPr id="3091" name="Line 11">
                  <a:extLst>
                    <a:ext uri="{FF2B5EF4-FFF2-40B4-BE49-F238E27FC236}">
                      <a16:creationId xmlns:a16="http://schemas.microsoft.com/office/drawing/2014/main" id="{8C60C34E-B8EF-4F89-B040-906ED401FE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" y="1584"/>
                  <a:ext cx="1439" cy="1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 type="arrow" w="sm" len="lg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 sz="2000">
                    <a:latin typeface="Georgia" pitchFamily="18" charset="0"/>
                  </a:endParaRPr>
                </a:p>
              </p:txBody>
            </p:sp>
            <p:sp>
              <p:nvSpPr>
                <p:cNvPr id="3092" name="Freeform 12">
                  <a:extLst>
                    <a:ext uri="{FF2B5EF4-FFF2-40B4-BE49-F238E27FC236}">
                      <a16:creationId xmlns:a16="http://schemas.microsoft.com/office/drawing/2014/main" id="{C8DADF93-203A-4CD9-8F43-B7D5E596B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480"/>
                  <a:ext cx="1152" cy="1008"/>
                </a:xfrm>
                <a:custGeom>
                  <a:avLst/>
                  <a:gdLst>
                    <a:gd name="T0" fmla="*/ 3 w 1544"/>
                    <a:gd name="T1" fmla="*/ 0 h 1152"/>
                    <a:gd name="T2" fmla="*/ 3 w 1544"/>
                    <a:gd name="T3" fmla="*/ 192 h 1152"/>
                    <a:gd name="T4" fmla="*/ 23 w 1544"/>
                    <a:gd name="T5" fmla="*/ 450 h 1152"/>
                    <a:gd name="T6" fmla="*/ 103 w 1544"/>
                    <a:gd name="T7" fmla="*/ 611 h 1152"/>
                    <a:gd name="T8" fmla="*/ 242 w 1544"/>
                    <a:gd name="T9" fmla="*/ 707 h 1152"/>
                    <a:gd name="T10" fmla="*/ 422 w 1544"/>
                    <a:gd name="T11" fmla="*/ 739 h 1152"/>
                    <a:gd name="T12" fmla="*/ 642 w 1544"/>
                    <a:gd name="T13" fmla="*/ 772 h 11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44"/>
                    <a:gd name="T22" fmla="*/ 0 h 1152"/>
                    <a:gd name="T23" fmla="*/ 1544 w 1544"/>
                    <a:gd name="T24" fmla="*/ 1152 h 11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44" h="1152">
                      <a:moveTo>
                        <a:pt x="8" y="0"/>
                      </a:moveTo>
                      <a:cubicBezTo>
                        <a:pt x="4" y="88"/>
                        <a:pt x="0" y="176"/>
                        <a:pt x="8" y="288"/>
                      </a:cubicBezTo>
                      <a:cubicBezTo>
                        <a:pt x="16" y="400"/>
                        <a:pt x="16" y="568"/>
                        <a:pt x="56" y="672"/>
                      </a:cubicBezTo>
                      <a:cubicBezTo>
                        <a:pt x="96" y="776"/>
                        <a:pt x="160" y="848"/>
                        <a:pt x="248" y="912"/>
                      </a:cubicBezTo>
                      <a:cubicBezTo>
                        <a:pt x="336" y="976"/>
                        <a:pt x="456" y="1024"/>
                        <a:pt x="584" y="1056"/>
                      </a:cubicBezTo>
                      <a:cubicBezTo>
                        <a:pt x="712" y="1088"/>
                        <a:pt x="856" y="1088"/>
                        <a:pt x="1016" y="1104"/>
                      </a:cubicBezTo>
                      <a:cubicBezTo>
                        <a:pt x="1176" y="1120"/>
                        <a:pt x="1360" y="1136"/>
                        <a:pt x="1544" y="1152"/>
                      </a:cubicBezTo>
                    </a:path>
                  </a:pathLst>
                </a:custGeom>
                <a:noFill/>
                <a:ln w="25400">
                  <a:solidFill>
                    <a:srgbClr val="FF3399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 sz="2000">
                    <a:latin typeface="Georgia" pitchFamily="18" charset="0"/>
                  </a:endParaRPr>
                </a:p>
              </p:txBody>
            </p:sp>
            <p:sp>
              <p:nvSpPr>
                <p:cNvPr id="3093" name="Text Box 13">
                  <a:extLst>
                    <a:ext uri="{FF2B5EF4-FFF2-40B4-BE49-F238E27FC236}">
                      <a16:creationId xmlns:a16="http://schemas.microsoft.com/office/drawing/2014/main" id="{8F49A032-ABDD-4FB6-98A1-953DD98E82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1" y="1534"/>
                  <a:ext cx="194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2200">
                      <a:solidFill>
                        <a:srgbClr val="FFFF00"/>
                      </a:solidFill>
                      <a:latin typeface="Times New Roman" pitchFamily="18" charset="0"/>
                    </a:rPr>
                    <a:t>t</a:t>
                  </a:r>
                </a:p>
              </p:txBody>
            </p:sp>
            <p:sp>
              <p:nvSpPr>
                <p:cNvPr id="3094" name="Text Box 14">
                  <a:extLst>
                    <a:ext uri="{FF2B5EF4-FFF2-40B4-BE49-F238E27FC236}">
                      <a16:creationId xmlns:a16="http://schemas.microsoft.com/office/drawing/2014/main" id="{AB16EAF5-415E-452E-B1E0-A6460042D7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" y="1583"/>
                  <a:ext cx="101" cy="2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>
                      <a:solidFill>
                        <a:srgbClr val="FFFF00"/>
                      </a:solidFill>
                      <a:latin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3095" name="Freeform 15">
                  <a:extLst>
                    <a:ext uri="{FF2B5EF4-FFF2-40B4-BE49-F238E27FC236}">
                      <a16:creationId xmlns:a16="http://schemas.microsoft.com/office/drawing/2014/main" id="{1859BF25-E08D-4CB3-AFBB-17D3E22A8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" y="576"/>
                  <a:ext cx="1248" cy="1008"/>
                </a:xfrm>
                <a:custGeom>
                  <a:avLst/>
                  <a:gdLst>
                    <a:gd name="T0" fmla="*/ 0 w 1632"/>
                    <a:gd name="T1" fmla="*/ 840 h 1104"/>
                    <a:gd name="T2" fmla="*/ 21 w 1632"/>
                    <a:gd name="T3" fmla="*/ 731 h 1104"/>
                    <a:gd name="T4" fmla="*/ 64 w 1632"/>
                    <a:gd name="T5" fmla="*/ 621 h 1104"/>
                    <a:gd name="T6" fmla="*/ 151 w 1632"/>
                    <a:gd name="T7" fmla="*/ 475 h 1104"/>
                    <a:gd name="T8" fmla="*/ 236 w 1632"/>
                    <a:gd name="T9" fmla="*/ 365 h 1104"/>
                    <a:gd name="T10" fmla="*/ 386 w 1632"/>
                    <a:gd name="T11" fmla="*/ 219 h 1104"/>
                    <a:gd name="T12" fmla="*/ 537 w 1632"/>
                    <a:gd name="T13" fmla="*/ 110 h 1104"/>
                    <a:gd name="T14" fmla="*/ 665 w 1632"/>
                    <a:gd name="T15" fmla="*/ 37 h 1104"/>
                    <a:gd name="T16" fmla="*/ 730 w 1632"/>
                    <a:gd name="T17" fmla="*/ 0 h 1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32"/>
                    <a:gd name="T28" fmla="*/ 0 h 1104"/>
                    <a:gd name="T29" fmla="*/ 1632 w 1632"/>
                    <a:gd name="T30" fmla="*/ 1104 h 1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32" h="1104">
                      <a:moveTo>
                        <a:pt x="0" y="1104"/>
                      </a:moveTo>
                      <a:cubicBezTo>
                        <a:pt x="12" y="1056"/>
                        <a:pt x="24" y="1008"/>
                        <a:pt x="48" y="960"/>
                      </a:cubicBezTo>
                      <a:cubicBezTo>
                        <a:pt x="72" y="912"/>
                        <a:pt x="96" y="872"/>
                        <a:pt x="144" y="816"/>
                      </a:cubicBezTo>
                      <a:cubicBezTo>
                        <a:pt x="192" y="760"/>
                        <a:pt x="272" y="680"/>
                        <a:pt x="336" y="624"/>
                      </a:cubicBezTo>
                      <a:cubicBezTo>
                        <a:pt x="400" y="568"/>
                        <a:pt x="440" y="536"/>
                        <a:pt x="528" y="480"/>
                      </a:cubicBezTo>
                      <a:cubicBezTo>
                        <a:pt x="616" y="424"/>
                        <a:pt x="752" y="344"/>
                        <a:pt x="864" y="288"/>
                      </a:cubicBezTo>
                      <a:cubicBezTo>
                        <a:pt x="976" y="232"/>
                        <a:pt x="1096" y="184"/>
                        <a:pt x="1200" y="144"/>
                      </a:cubicBezTo>
                      <a:cubicBezTo>
                        <a:pt x="1304" y="104"/>
                        <a:pt x="1416" y="72"/>
                        <a:pt x="1488" y="48"/>
                      </a:cubicBezTo>
                      <a:cubicBezTo>
                        <a:pt x="1560" y="24"/>
                        <a:pt x="1596" y="12"/>
                        <a:pt x="1632" y="0"/>
                      </a:cubicBezTo>
                    </a:path>
                  </a:pathLst>
                </a:custGeom>
                <a:noFill/>
                <a:ln w="22225">
                  <a:solidFill>
                    <a:srgbClr val="00CC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 sz="2000">
                    <a:latin typeface="Georgia" pitchFamily="18" charset="0"/>
                  </a:endParaRPr>
                </a:p>
              </p:txBody>
            </p:sp>
          </p:grpSp>
        </p:grpSp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CE78E03B-93FF-4FDE-8FC6-F05B7349E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61" y="3974874"/>
              <a:ext cx="12022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FFFF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8" name="Text Box 9">
              <a:extLst>
                <a:ext uri="{FF2B5EF4-FFF2-40B4-BE49-F238E27FC236}">
                  <a16:creationId xmlns:a16="http://schemas.microsoft.com/office/drawing/2014/main" id="{3E0CF0DF-2DE0-425E-BBBB-D631A2605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512" y="3318062"/>
              <a:ext cx="2693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FFFF00"/>
                  </a:solidFill>
                  <a:latin typeface="Times New Roman" pitchFamily="18" charset="0"/>
                </a:rPr>
                <a:t>Z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4" grpId="0"/>
      <p:bldP spid="4" grpId="0" animBg="1"/>
      <p:bldP spid="3086" grpId="0" animBg="1"/>
      <p:bldP spid="24" grpId="0"/>
      <p:bldP spid="57" grpId="0" animBg="1"/>
      <p:bldP spid="123956" grpId="0"/>
      <p:bldP spid="12395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>
            <a:extLst>
              <a:ext uri="{FF2B5EF4-FFF2-40B4-BE49-F238E27FC236}">
                <a16:creationId xmlns:a16="http://schemas.microsoft.com/office/drawing/2014/main" id="{4AF6D9E9-E148-4AD9-AB66-0D9060973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8" y="1213446"/>
            <a:ext cx="117076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1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</a:rPr>
              <a:t>   </a:t>
            </a:r>
            <a:r>
              <a:rPr lang="en-US" altLang="en-US" sz="2400" b="1" dirty="0">
                <a:latin typeface="Arial" panose="020B0604020202020204" pitchFamily="34" charset="0"/>
              </a:rPr>
              <a:t>LincSys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is a hydraulic simulation model for linear-move and center-pivot </a:t>
            </a:r>
          </a:p>
          <a:p>
            <a:pPr lvl="1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 irrigation systems</a:t>
            </a: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D687C087-7762-4818-931D-48D55CC03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939567"/>
            <a:ext cx="1066800" cy="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1E567577-5463-43DC-BFAD-FAEC7E68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8311" y="6367244"/>
            <a:ext cx="1433690" cy="49075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Overview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57D5209-4EB8-48C3-8BBD-73F9B7BB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8" y="3571629"/>
            <a:ext cx="11254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800100" lvl="1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LincSys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software is comprised of a pair of executable files </a:t>
            </a:r>
            <a:r>
              <a:rPr lang="en-US" altLang="en-US" i="1" baseline="30000" dirty="0">
                <a:solidFill>
                  <a:srgbClr val="FF00FF"/>
                </a:solidFill>
                <a:latin typeface="Arial" panose="020B0604020202020204" pitchFamily="34" charset="0"/>
              </a:rPr>
              <a:t>(*)</a:t>
            </a:r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940C816-FAD4-4958-8517-7EB34ED86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8" y="2400494"/>
            <a:ext cx="11070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800100" lvl="1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Arial" panose="020B0604020202020204" pitchFamily="34" charset="0"/>
              </a:rPr>
              <a:t>“LincSys”?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3E1198B-63D3-46BA-B7C2-847C8B884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8" y="4389346"/>
            <a:ext cx="75974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 hydraulic simulation module: </a:t>
            </a:r>
            <a:r>
              <a:rPr lang="en-US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HydrSimLaterals.exe</a:t>
            </a:r>
            <a:endParaRPr lang="en-US" altLang="en-US" sz="16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0703FF7-2154-4B23-B893-4C922FBA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8" y="3993799"/>
            <a:ext cx="72871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 graphical user interface (GUI): </a:t>
            </a:r>
            <a:r>
              <a:rPr lang="en-US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LincSys.exe </a:t>
            </a:r>
            <a:r>
              <a:rPr lang="en-US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and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EA93D62-51AC-4EAC-BF84-6C31E1D1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8" y="2807107"/>
            <a:ext cx="11070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algn="ctr"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marL="1257300" lvl="2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mnemonic for “Linear-move and Center-pivot Systems” </a:t>
            </a:r>
            <a:r>
              <a:rPr lang="en-US" sz="1800" i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D52E03D4-AFED-4AE9-B702-31C32D47810E}"/>
              </a:ext>
            </a:extLst>
          </p:cNvPr>
          <p:cNvSpPr/>
          <p:nvPr/>
        </p:nvSpPr>
        <p:spPr bwMode="auto">
          <a:xfrm>
            <a:off x="-19050" y="6481169"/>
            <a:ext cx="4138766" cy="376831"/>
          </a:xfrm>
          <a:prstGeom prst="flowChartProcess">
            <a:avLst/>
          </a:prstGeom>
          <a:gradFill rotWithShape="0">
            <a:gsLst>
              <a:gs pos="95000">
                <a:schemeClr val="accent6">
                  <a:lumMod val="20000"/>
                  <a:lumOff val="80000"/>
                  <a:alpha val="0"/>
                </a:schemeClr>
              </a:gs>
              <a:gs pos="100000">
                <a:srgbClr val="0070E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3000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(*)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Sections 1.1.1 to 1.1.3 of the user manual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5884297-9FB1-4476-8975-748A26445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050" y="386439"/>
            <a:ext cx="3228448" cy="446276"/>
          </a:xfrm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LincSys, an overview </a:t>
            </a:r>
          </a:p>
        </p:txBody>
      </p:sp>
    </p:spTree>
    <p:extLst>
      <p:ext uri="{BB962C8B-B14F-4D97-AF65-F5344CB8AC3E}">
        <p14:creationId xmlns:p14="http://schemas.microsoft.com/office/powerpoint/2010/main" val="2837458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7" grpId="0"/>
      <p:bldP spid="9" grpId="0"/>
      <p:bldP spid="10" grpId="0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70E0"/>
            </a:gs>
            <a:gs pos="100000">
              <a:srgbClr val="0070E0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70E0"/>
            </a:gs>
            <a:gs pos="100000">
              <a:srgbClr val="0070E0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6949</Words>
  <Application>Microsoft Office PowerPoint</Application>
  <PresentationFormat>Widescreen</PresentationFormat>
  <Paragraphs>1015</Paragraphs>
  <Slides>68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Courier New</vt:lpstr>
      <vt:lpstr>Georgia</vt:lpstr>
      <vt:lpstr>Times New Roman</vt:lpstr>
      <vt:lpstr>Wingdings</vt:lpstr>
      <vt:lpstr>Default Design</vt:lpstr>
      <vt:lpstr>Equation</vt:lpstr>
      <vt:lpstr>Worksheet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moisture redistribution</vt:lpstr>
      <vt:lpstr>LincSys, an overview </vt:lpstr>
      <vt:lpstr>Overview </vt:lpstr>
      <vt:lpstr>Overview </vt:lpstr>
      <vt:lpstr>LincSys, an overview </vt:lpstr>
      <vt:lpstr>LincSys, an overview </vt:lpstr>
      <vt:lpstr>LincSys, an overview </vt:lpstr>
      <vt:lpstr>Installation of LincSys </vt:lpstr>
      <vt:lpstr>Installation  </vt:lpstr>
      <vt:lpstr>Installation  </vt:lpstr>
      <vt:lpstr>Installation  </vt:lpstr>
      <vt:lpstr>Installation  </vt:lpstr>
      <vt:lpstr>Running LincSys  </vt:lpstr>
      <vt:lpstr>Systems-Projects tabpage</vt:lpstr>
      <vt:lpstr>Systems-Projects tabpage</vt:lpstr>
      <vt:lpstr>Systems-Projects tabpage</vt:lpstr>
      <vt:lpstr>Systems-Projects tabpage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Dawit Zurihun</dc:creator>
  <cp:lastModifiedBy>Dawit Zurihun</cp:lastModifiedBy>
  <cp:revision>515</cp:revision>
  <dcterms:created xsi:type="dcterms:W3CDTF">2021-06-08T19:56:41Z</dcterms:created>
  <dcterms:modified xsi:type="dcterms:W3CDTF">2021-07-27T00:03:19Z</dcterms:modified>
</cp:coreProperties>
</file>